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2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15"/>
  </p:notesMasterIdLst>
  <p:sldIdLst>
    <p:sldId id="316" r:id="rId3"/>
    <p:sldId id="314" r:id="rId4"/>
    <p:sldId id="315" r:id="rId5"/>
    <p:sldId id="282" r:id="rId6"/>
    <p:sldId id="256" r:id="rId7"/>
    <p:sldId id="257" r:id="rId8"/>
    <p:sldId id="258" r:id="rId9"/>
    <p:sldId id="260" r:id="rId10"/>
    <p:sldId id="259" r:id="rId11"/>
    <p:sldId id="267" r:id="rId12"/>
    <p:sldId id="263" r:id="rId13"/>
    <p:sldId id="269" r:id="rId14"/>
  </p:sldIdLst>
  <p:sldSz cx="9144000" cy="6858000" type="screen4x3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97">
          <p15:clr>
            <a:srgbClr val="A4A3A4"/>
          </p15:clr>
        </p15:guide>
        <p15:guide id="2" pos="2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6" d="100"/>
          <a:sy n="96" d="100"/>
        </p:scale>
        <p:origin x="1218" y="90"/>
      </p:cViewPr>
      <p:guideLst>
        <p:guide orient="horz" pos="1797"/>
        <p:guide pos="2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customXml" Target="../customXml/item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F22ED-7FDA-453B-A994-1ADD5F4735CB}" type="datetimeFigureOut">
              <a:rPr lang="da-DK" smtClean="0"/>
              <a:t>06-09-2023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971FE0-AF86-4117-931A-90C1669DB8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3087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10/12/2012</a:t>
            </a:r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2B4538-E90C-4DF7-84B4-2C97DD16709C}" type="slidenum">
              <a:rPr lang="da-DK" smtClean="0"/>
              <a:pPr/>
              <a:t>7</a:t>
            </a:fld>
            <a:endParaRPr lang="da-D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BC3F-CF6C-4906-8F70-5922D4A8BBF5}" type="datetimeFigureOut">
              <a:rPr lang="da-DK" smtClean="0"/>
              <a:t>06-09-2023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1981-2269-4764-B183-DF55437E67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4023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BC3F-CF6C-4906-8F70-5922D4A8BBF5}" type="datetimeFigureOut">
              <a:rPr lang="da-DK" smtClean="0"/>
              <a:t>06-09-2023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1981-2269-4764-B183-DF55437E67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4924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BC3F-CF6C-4906-8F70-5922D4A8BBF5}" type="datetimeFigureOut">
              <a:rPr lang="da-DK" smtClean="0"/>
              <a:t>06-09-2023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1981-2269-4764-B183-DF55437E67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1881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BC3F-CF6C-4906-8F70-5922D4A8BBF5}" type="datetimeFigureOut">
              <a:rPr lang="da-DK" smtClean="0"/>
              <a:t>06-09-2023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1981-2269-4764-B183-DF55437E67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280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BC3F-CF6C-4906-8F70-5922D4A8BBF5}" type="datetimeFigureOut">
              <a:rPr lang="da-DK" smtClean="0"/>
              <a:t>06-09-2023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1981-2269-4764-B183-DF55437E67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2186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BC3F-CF6C-4906-8F70-5922D4A8BBF5}" type="datetimeFigureOut">
              <a:rPr lang="da-DK" smtClean="0"/>
              <a:t>06-09-2023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1981-2269-4764-B183-DF55437E67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9636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BC3F-CF6C-4906-8F70-5922D4A8BBF5}" type="datetimeFigureOut">
              <a:rPr lang="da-DK" smtClean="0"/>
              <a:t>06-09-2023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1981-2269-4764-B183-DF55437E67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3910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BC3F-CF6C-4906-8F70-5922D4A8BBF5}" type="datetimeFigureOut">
              <a:rPr lang="da-DK" smtClean="0"/>
              <a:t>06-09-2023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1981-2269-4764-B183-DF55437E67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305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BC3F-CF6C-4906-8F70-5922D4A8BBF5}" type="datetimeFigureOut">
              <a:rPr lang="da-DK" smtClean="0"/>
              <a:t>06-09-2023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1981-2269-4764-B183-DF55437E67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6170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BC3F-CF6C-4906-8F70-5922D4A8BBF5}" type="datetimeFigureOut">
              <a:rPr lang="da-DK" smtClean="0"/>
              <a:t>06-09-2023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1981-2269-4764-B183-DF55437E67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5330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BC3F-CF6C-4906-8F70-5922D4A8BBF5}" type="datetimeFigureOut">
              <a:rPr lang="da-DK" smtClean="0"/>
              <a:t>06-09-2023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1981-2269-4764-B183-DF55437E67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1100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323528" y="1700808"/>
            <a:ext cx="8499600" cy="4395192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23-May-13</a:t>
            </a: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6E107-30E3-4719-8A02-5C6A210272D2}" type="slidenum">
              <a:rPr lang="da-DK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648609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07EDC4-BF7C-440B-9C3D-D66A81EF4F0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70855" y="2586633"/>
            <a:ext cx="2402292" cy="92333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06B351B-0589-4969-B423-1122D38C14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5" name="Pladsholder til slidenummer 5">
            <a:extLst>
              <a:ext uri="{FF2B5EF4-FFF2-40B4-BE49-F238E27FC236}">
                <a16:creationId xmlns:a16="http://schemas.microsoft.com/office/drawing/2014/main" id="{97C77A22-44AF-4082-B2A7-E54DE18E64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76274" y="6184493"/>
            <a:ext cx="391454" cy="230832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ctr">
              <a:defRPr sz="900">
                <a:solidFill>
                  <a:srgbClr val="566949"/>
                </a:solidFill>
              </a:defRPr>
            </a:lvl1pPr>
          </a:lstStyle>
          <a:p>
            <a:fld id="{3D3357BD-82DE-461C-BA21-F1E070DA4170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6368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07EDC4-BF7C-440B-9C3D-D66A81EF4F0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7595" y="2794382"/>
            <a:ext cx="2448812" cy="715581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06B351B-0589-4969-B423-1122D38C14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5" name="Pladsholder til slidenummer 5">
            <a:extLst>
              <a:ext uri="{FF2B5EF4-FFF2-40B4-BE49-F238E27FC236}">
                <a16:creationId xmlns:a16="http://schemas.microsoft.com/office/drawing/2014/main" id="{97C77A22-44AF-4082-B2A7-E54DE18E64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76274" y="6184493"/>
            <a:ext cx="391454" cy="230832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ctr">
              <a:defRPr sz="900">
                <a:solidFill>
                  <a:srgbClr val="566949"/>
                </a:solidFill>
              </a:defRPr>
            </a:lvl1pPr>
          </a:lstStyle>
          <a:p>
            <a:fld id="{3D3357BD-82DE-461C-BA21-F1E070DA417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02043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CD04B02-45BA-43D1-A679-277BFE364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63783"/>
            <a:ext cx="7886700" cy="5013181"/>
          </a:xfrm>
        </p:spPr>
        <p:txBody>
          <a:bodyPr/>
          <a:lstStyle/>
          <a:p>
            <a:pPr lvl="0"/>
            <a:r>
              <a:rPr lang="en-GB" noProof="0" dirty="0" err="1"/>
              <a:t>Klik</a:t>
            </a:r>
            <a:r>
              <a:rPr lang="en-GB" noProof="0" dirty="0"/>
              <a:t> for at </a:t>
            </a:r>
            <a:r>
              <a:rPr lang="en-GB" noProof="0" dirty="0" err="1"/>
              <a:t>redigere</a:t>
            </a:r>
            <a:r>
              <a:rPr lang="en-GB" noProof="0" dirty="0"/>
              <a:t> </a:t>
            </a:r>
            <a:r>
              <a:rPr lang="en-GB" noProof="0" dirty="0" err="1"/>
              <a:t>i</a:t>
            </a:r>
            <a:r>
              <a:rPr lang="en-GB" noProof="0" dirty="0"/>
              <a:t> master</a:t>
            </a:r>
          </a:p>
          <a:p>
            <a:pPr lvl="1"/>
            <a:r>
              <a:rPr lang="en-GB" noProof="0" dirty="0" err="1"/>
              <a:t>Andet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Tredje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Fjerde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Femte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E9B0CF7E-D20A-41A1-AF80-93BBA47ADC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170" y="253659"/>
            <a:ext cx="1844223" cy="549381"/>
          </a:xfrm>
        </p:spPr>
        <p:txBody>
          <a:bodyPr wrap="none">
            <a:spAutoFit/>
          </a:bodyPr>
          <a:lstStyle>
            <a:lvl1pPr>
              <a:defRPr/>
            </a:lvl1pPr>
          </a:lstStyle>
          <a:p>
            <a:r>
              <a:rPr lang="en-GB" noProof="0" dirty="0" err="1"/>
              <a:t>Overskrift</a:t>
            </a:r>
            <a:endParaRPr lang="en-GB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99E8D74-6C5D-4A51-9D2C-88B9ABCDC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EC05F-4003-4698-932E-65D31DB0BE4B}" type="datetime1">
              <a:rPr lang="en-GB" noProof="0" smtClean="0"/>
              <a:t>06/09/2023</a:t>
            </a:fld>
            <a:endParaRPr lang="en-GB" noProof="0" dirty="0"/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6ABDF17A-936B-446B-805A-A3F441774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76274" y="6184493"/>
            <a:ext cx="391454" cy="230832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ctr">
              <a:defRPr sz="900">
                <a:solidFill>
                  <a:srgbClr val="566949"/>
                </a:solidFill>
              </a:defRPr>
            </a:lvl1pPr>
          </a:lstStyle>
          <a:p>
            <a:fld id="{3D3357BD-82DE-461C-BA21-F1E070DA4170}" type="slidenum">
              <a:rPr lang="en-GB" noProof="0" smtClean="0"/>
              <a:pPr/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78877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431C6D-3FC0-4D2E-8A04-8222BD039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3846895"/>
            <a:ext cx="6414833" cy="7155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7C797D3-CBA0-44D1-9D2D-02A429DC3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slidenummer 5">
            <a:extLst>
              <a:ext uri="{FF2B5EF4-FFF2-40B4-BE49-F238E27FC236}">
                <a16:creationId xmlns:a16="http://schemas.microsoft.com/office/drawing/2014/main" id="{0E6FDAF6-5BE3-4F12-8AE4-37EC437F0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76274" y="6184493"/>
            <a:ext cx="391454" cy="230832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ctr">
              <a:defRPr sz="900">
                <a:solidFill>
                  <a:srgbClr val="566949"/>
                </a:solidFill>
              </a:defRPr>
            </a:lvl1pPr>
          </a:lstStyle>
          <a:p>
            <a:fld id="{3D3357BD-82DE-461C-BA21-F1E070DA417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16491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C3B278-56C9-471A-B8C4-59E49C000D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170" y="253659"/>
            <a:ext cx="1844223" cy="549381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0732FE0-884C-44BF-AAC7-0273C7C20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1A4F2AB-3B4B-41A1-BA8A-050AF712E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8DF5FC5-DE08-4B1A-B275-389B8802C1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76274" y="6184493"/>
            <a:ext cx="391454" cy="230832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ctr">
              <a:defRPr sz="900">
                <a:solidFill>
                  <a:srgbClr val="566949"/>
                </a:solidFill>
              </a:defRPr>
            </a:lvl1pPr>
          </a:lstStyle>
          <a:p>
            <a:fld id="{3D3357BD-82DE-461C-BA21-F1E070DA417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794798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1F17AA6-6B5D-4D95-9350-900F608CB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16C814D-F985-434C-AA25-33DC54E451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043EEDF-B0D1-49B1-8B27-9F614CD640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8762130-0966-4E08-9832-CB9054FA22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1" name="Titel 8">
            <a:extLst>
              <a:ext uri="{FF2B5EF4-FFF2-40B4-BE49-F238E27FC236}">
                <a16:creationId xmlns:a16="http://schemas.microsoft.com/office/drawing/2014/main" id="{DADBFEEF-2E10-40AE-968E-1AEB09D5C2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170" y="253659"/>
            <a:ext cx="1844223" cy="549381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369902C1-8023-452F-83D6-06A1DD9F8D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376274" y="6184493"/>
            <a:ext cx="391454" cy="230832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ctr">
              <a:defRPr sz="900">
                <a:solidFill>
                  <a:srgbClr val="566949"/>
                </a:solidFill>
              </a:defRPr>
            </a:lvl1pPr>
          </a:lstStyle>
          <a:p>
            <a:fld id="{3D3357BD-82DE-461C-BA21-F1E070DA417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884275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096977-155F-4C48-9355-760F1357C1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170" y="253659"/>
            <a:ext cx="1844223" cy="549381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4" name="Pladsholder til slidenummer 5">
            <a:extLst>
              <a:ext uri="{FF2B5EF4-FFF2-40B4-BE49-F238E27FC236}">
                <a16:creationId xmlns:a16="http://schemas.microsoft.com/office/drawing/2014/main" id="{CE130BE6-0D37-42A7-A537-2367164D6B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76274" y="6184493"/>
            <a:ext cx="391454" cy="230832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ctr">
              <a:defRPr sz="900">
                <a:solidFill>
                  <a:srgbClr val="566949"/>
                </a:solidFill>
              </a:defRPr>
            </a:lvl1pPr>
          </a:lstStyle>
          <a:p>
            <a:fld id="{3D3357BD-82DE-461C-BA21-F1E070DA417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651500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lidenummer 5">
            <a:extLst>
              <a:ext uri="{FF2B5EF4-FFF2-40B4-BE49-F238E27FC236}">
                <a16:creationId xmlns:a16="http://schemas.microsoft.com/office/drawing/2014/main" id="{53AD5A73-9DFB-4E22-859E-B0F62E0627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76274" y="6184493"/>
            <a:ext cx="391454" cy="230832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ctr">
              <a:defRPr sz="900">
                <a:solidFill>
                  <a:srgbClr val="566949"/>
                </a:solidFill>
              </a:defRPr>
            </a:lvl1pPr>
          </a:lstStyle>
          <a:p>
            <a:fld id="{3D3357BD-82DE-461C-BA21-F1E070DA417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742349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2D927A-C358-4AB0-9DD2-77F75987B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83F8F97-6AD2-47B2-949A-E0CAEEB4C5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987426"/>
            <a:ext cx="2949178" cy="488156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81D78398-666B-4AE7-8238-FAB9DB40A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170" y="253659"/>
            <a:ext cx="1844223" cy="549381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6C90AA-4E68-4207-99C9-E84D432217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76274" y="6184493"/>
            <a:ext cx="391454" cy="230832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ctr">
              <a:defRPr sz="900">
                <a:solidFill>
                  <a:srgbClr val="566949"/>
                </a:solidFill>
              </a:defRPr>
            </a:lvl1pPr>
          </a:lstStyle>
          <a:p>
            <a:fld id="{3D3357BD-82DE-461C-BA21-F1E070DA417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195812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1CA9D1C-94C3-4568-9835-98FFE0033C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 dirty="0"/>
              <a:t>Klik på ikonet for at tilføje et billede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1E68E83-8642-4084-9150-6CE5230CEB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987426"/>
            <a:ext cx="2949178" cy="488156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B43AF5A-31A0-47B2-8BE8-D142F2F78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943EA-8AB4-44A9-BCE5-D4E9189B6A9D}" type="datetime1">
              <a:rPr lang="da-DK" smtClean="0"/>
              <a:t>06-09-2023</a:t>
            </a:fld>
            <a:endParaRPr lang="da-DK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4CA0A23E-80E0-4275-BD7F-926072C4F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170" y="253659"/>
            <a:ext cx="1844223" cy="549381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0BD0F4F8-F70C-4553-B6B5-1CC6B357C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76274" y="6184493"/>
            <a:ext cx="391454" cy="230832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ctr">
              <a:defRPr sz="900">
                <a:solidFill>
                  <a:srgbClr val="566949"/>
                </a:solidFill>
              </a:defRPr>
            </a:lvl1pPr>
          </a:lstStyle>
          <a:p>
            <a:fld id="{3D3357BD-82DE-461C-BA21-F1E070DA417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06902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7BC3F-CF6C-4906-8F70-5922D4A8BBF5}" type="datetimeFigureOut">
              <a:rPr lang="da-DK" smtClean="0"/>
              <a:t>06-09-2023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F1981-2269-4764-B183-DF55437E67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2432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8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5AB218E-BB2D-4A3D-B3FA-2BABC8E1B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" y="253659"/>
            <a:ext cx="1844223" cy="549381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/>
          <a:p>
            <a:r>
              <a:rPr lang="en-GB" noProof="0" dirty="0" err="1"/>
              <a:t>Overskrift</a:t>
            </a:r>
            <a:endParaRPr lang="en-GB" noProof="0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36C2D7B-E06A-4DC2-9FF7-52A09B90D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err="1"/>
              <a:t>Rediger</a:t>
            </a:r>
            <a:r>
              <a:rPr lang="en-GB" noProof="0" dirty="0"/>
              <a:t> </a:t>
            </a:r>
            <a:r>
              <a:rPr lang="en-GB" noProof="0" dirty="0" err="1"/>
              <a:t>teksttypografien</a:t>
            </a:r>
            <a:r>
              <a:rPr lang="en-GB" noProof="0" dirty="0"/>
              <a:t> </a:t>
            </a:r>
            <a:r>
              <a:rPr lang="en-GB" noProof="0" dirty="0" err="1"/>
              <a:t>i</a:t>
            </a:r>
            <a:r>
              <a:rPr lang="en-GB" noProof="0" dirty="0"/>
              <a:t> </a:t>
            </a:r>
            <a:r>
              <a:rPr lang="en-GB" noProof="0" dirty="0" err="1"/>
              <a:t>masteren</a:t>
            </a:r>
            <a:endParaRPr lang="en-GB" noProof="0" dirty="0"/>
          </a:p>
          <a:p>
            <a:pPr lvl="1"/>
            <a:r>
              <a:rPr lang="en-GB" noProof="0" dirty="0" err="1"/>
              <a:t>Andet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Tredje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Fjerde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Femte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3BA1C21-5F80-4E5E-B82F-B6EF1538CD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75A5C-6D77-4177-A9DD-DDD142D76387}" type="datetime1">
              <a:rPr lang="en-GB" noProof="0" smtClean="0"/>
              <a:t>06/09/2023</a:t>
            </a:fld>
            <a:endParaRPr lang="en-GB" noProof="0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1B97B24-FD70-4DEE-BF39-BC578C88F4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76274" y="6184493"/>
            <a:ext cx="391454" cy="230832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lvl1pPr algn="ctr">
              <a:defRPr sz="900">
                <a:solidFill>
                  <a:srgbClr val="566949"/>
                </a:solidFill>
              </a:defRPr>
            </a:lvl1pPr>
          </a:lstStyle>
          <a:p>
            <a:fld id="{3D3357BD-82DE-461C-BA21-F1E070DA4170}" type="slidenum">
              <a:rPr lang="en-GB" noProof="0" smtClean="0"/>
              <a:pPr/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53518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566949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566949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566949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566949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566949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566949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>
            <a:extLst>
              <a:ext uri="{FF2B5EF4-FFF2-40B4-BE49-F238E27FC236}">
                <a16:creationId xmlns:a16="http://schemas.microsoft.com/office/drawing/2014/main" id="{0EF7BD6D-18C3-408A-9A99-9AE2928E1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1568" y="2797225"/>
            <a:ext cx="5100868" cy="692498"/>
          </a:xfrm>
        </p:spPr>
        <p:txBody>
          <a:bodyPr>
            <a:normAutofit fontScale="90000"/>
          </a:bodyPr>
          <a:lstStyle/>
          <a:p>
            <a:r>
              <a:rPr lang="da-DK"/>
              <a:t>Kalundborg Bioenergi</a:t>
            </a:r>
          </a:p>
        </p:txBody>
      </p:sp>
      <p:sp>
        <p:nvSpPr>
          <p:cNvPr id="12" name="Undertitel 11">
            <a:extLst>
              <a:ext uri="{FF2B5EF4-FFF2-40B4-BE49-F238E27FC236}">
                <a16:creationId xmlns:a16="http://schemas.microsoft.com/office/drawing/2014/main" id="{1659966D-27AF-49E9-89D5-E1CFB81D6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558778"/>
            <a:ext cx="6858000" cy="474809"/>
          </a:xfrm>
        </p:spPr>
        <p:txBody>
          <a:bodyPr>
            <a:normAutofit fontScale="70000" lnSpcReduction="20000"/>
          </a:bodyPr>
          <a:lstStyle/>
          <a:p>
            <a:r>
              <a:rPr lang="da-DK" i="1" dirty="0"/>
              <a:t>Møde i partnerskab for bæredygtig bioraffinering</a:t>
            </a:r>
          </a:p>
          <a:p>
            <a:r>
              <a:rPr lang="da-DK" i="1" dirty="0"/>
              <a:t>29-08-2023</a:t>
            </a:r>
          </a:p>
          <a:p>
            <a:endParaRPr lang="da-DK" i="1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AFFC3101-405B-4B9B-9639-8163BC1D33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50814" y="6184493"/>
            <a:ext cx="242374" cy="230832"/>
          </a:xfrm>
        </p:spPr>
        <p:txBody>
          <a:bodyPr/>
          <a:lstStyle/>
          <a:p>
            <a:fld id="{3D3357BD-82DE-461C-BA21-F1E070DA4170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D42A6E2C-9DDA-4F49-8F47-102D4223306B}"/>
              </a:ext>
            </a:extLst>
          </p:cNvPr>
          <p:cNvSpPr txBox="1">
            <a:spLocks/>
          </p:cNvSpPr>
          <p:nvPr/>
        </p:nvSpPr>
        <p:spPr>
          <a:xfrm>
            <a:off x="623888" y="4299348"/>
            <a:ext cx="7886700" cy="635095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56694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66949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66949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66949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66949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da-DK" sz="1400" dirty="0"/>
              <a:t>V. Erik Lundsgaard, driftschef, Bigadan</a:t>
            </a:r>
            <a:br>
              <a:rPr lang="da-DK" sz="1400" dirty="0"/>
            </a:br>
            <a:r>
              <a:rPr lang="da-DK" sz="1400" dirty="0"/>
              <a:t>Telefon: +45 2022 2179</a:t>
            </a:r>
            <a:br>
              <a:rPr lang="da-DK" sz="1400" dirty="0"/>
            </a:br>
            <a:r>
              <a:rPr lang="da-DK" sz="1400" dirty="0"/>
              <a:t>E-mail: el@bigadan.dk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A66D8BA8-1E11-D895-2DD5-AD5784C52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106" y="749068"/>
            <a:ext cx="3048264" cy="145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25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978DBD-EDFD-4A0D-8720-ACF8624A1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" y="978822"/>
            <a:ext cx="5098127" cy="549381"/>
          </a:xfrm>
        </p:spPr>
        <p:txBody>
          <a:bodyPr/>
          <a:lstStyle/>
          <a:p>
            <a:r>
              <a:rPr lang="en-GB" dirty="0"/>
              <a:t>History of the Bigadan Group</a:t>
            </a:r>
            <a:endParaRPr lang="da-DK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6D0D4BBE-2B84-4A28-9B7F-77C6497009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07814" y="5466766"/>
            <a:ext cx="242374" cy="230832"/>
          </a:xfrm>
        </p:spPr>
        <p:txBody>
          <a:bodyPr/>
          <a:lstStyle/>
          <a:p>
            <a:pPr defTabSz="685800"/>
            <a:fld id="{3D3357BD-82DE-461C-BA21-F1E070DA4170}" type="slidenum">
              <a:rPr lang="da-DK">
                <a:latin typeface="Calibri" panose="020F0502020204030204"/>
              </a:rPr>
              <a:pPr defTabSz="685800"/>
              <a:t>2</a:t>
            </a:fld>
            <a:endParaRPr lang="da-DK" dirty="0">
              <a:latin typeface="Calibri" panose="020F0502020204030204"/>
            </a:endParaRPr>
          </a:p>
        </p:txBody>
      </p:sp>
      <p:sp>
        <p:nvSpPr>
          <p:cNvPr id="4" name="Right Arrow 7">
            <a:extLst>
              <a:ext uri="{FF2B5EF4-FFF2-40B4-BE49-F238E27FC236}">
                <a16:creationId xmlns:a16="http://schemas.microsoft.com/office/drawing/2014/main" id="{6A221653-5B04-441E-AB38-E362A0FC84A7}"/>
              </a:ext>
            </a:extLst>
          </p:cNvPr>
          <p:cNvSpPr/>
          <p:nvPr/>
        </p:nvSpPr>
        <p:spPr>
          <a:xfrm>
            <a:off x="679709" y="3613928"/>
            <a:ext cx="7914531" cy="368935"/>
          </a:xfrm>
          <a:prstGeom prst="rightArrow">
            <a:avLst/>
          </a:prstGeom>
          <a:gradFill flip="none" rotWithShape="1">
            <a:gsLst>
              <a:gs pos="0">
                <a:srgbClr val="FF0000"/>
              </a:gs>
              <a:gs pos="60160">
                <a:srgbClr val="00FF00"/>
              </a:gs>
              <a:gs pos="32000">
                <a:srgbClr val="FFFF00"/>
              </a:gs>
              <a:gs pos="72000">
                <a:srgbClr val="00FF00"/>
              </a:gs>
            </a:gsLst>
            <a:lin ang="0" scaled="0"/>
            <a:tileRect/>
          </a:gra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685800"/>
            <a:endParaRPr lang="en-GB" sz="612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5" name="Arrow: Up 83">
            <a:extLst>
              <a:ext uri="{FF2B5EF4-FFF2-40B4-BE49-F238E27FC236}">
                <a16:creationId xmlns:a16="http://schemas.microsoft.com/office/drawing/2014/main" id="{9BCCEFE7-48C4-4356-B21E-003083BAF501}"/>
              </a:ext>
            </a:extLst>
          </p:cNvPr>
          <p:cNvSpPr/>
          <p:nvPr/>
        </p:nvSpPr>
        <p:spPr>
          <a:xfrm>
            <a:off x="1093151" y="3908011"/>
            <a:ext cx="177771" cy="362906"/>
          </a:xfrm>
          <a:prstGeom prst="upArrow">
            <a:avLst/>
          </a:prstGeom>
          <a:solidFill>
            <a:srgbClr val="FF4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612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72BDCA26-B5BE-48AB-B6B0-46B02E9EC861}"/>
              </a:ext>
            </a:extLst>
          </p:cNvPr>
          <p:cNvSpPr txBox="1"/>
          <p:nvPr/>
        </p:nvSpPr>
        <p:spPr>
          <a:xfrm>
            <a:off x="994406" y="3753385"/>
            <a:ext cx="375261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/>
            <a:r>
              <a:rPr lang="en-US" sz="675" dirty="0">
                <a:solidFill>
                  <a:prstClr val="black"/>
                </a:solidFill>
                <a:latin typeface="Calibri" panose="020F0502020204030204"/>
              </a:rPr>
              <a:t>1984</a:t>
            </a:r>
          </a:p>
        </p:txBody>
      </p:sp>
      <p:sp>
        <p:nvSpPr>
          <p:cNvPr id="7" name="TextBox 20">
            <a:extLst>
              <a:ext uri="{FF2B5EF4-FFF2-40B4-BE49-F238E27FC236}">
                <a16:creationId xmlns:a16="http://schemas.microsoft.com/office/drawing/2014/main" id="{221D6AC2-C7C8-413E-887D-98E82F8B1912}"/>
              </a:ext>
            </a:extLst>
          </p:cNvPr>
          <p:cNvSpPr txBox="1"/>
          <p:nvPr/>
        </p:nvSpPr>
        <p:spPr>
          <a:xfrm>
            <a:off x="349794" y="4265813"/>
            <a:ext cx="1218352" cy="7008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lIns="27000" tIns="27000" rIns="27000" bIns="27000" rtlCol="0" anchor="t">
            <a:spAutoFit/>
          </a:bodyPr>
          <a:lstStyle/>
          <a:p>
            <a:pPr defTabSz="685800">
              <a:spcAft>
                <a:spcPts val="600"/>
              </a:spcAft>
            </a:pP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Bigadan now 10 employees</a:t>
            </a:r>
          </a:p>
          <a:p>
            <a:pPr defTabSz="685800">
              <a:spcAft>
                <a:spcPts val="600"/>
              </a:spcAft>
            </a:pP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farm-scale AD plants</a:t>
            </a:r>
          </a:p>
          <a:p>
            <a:pPr defTabSz="685800">
              <a:spcAft>
                <a:spcPts val="600"/>
              </a:spcAft>
            </a:pP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large scale AD plant - 40 tons/d</a:t>
            </a:r>
          </a:p>
          <a:p>
            <a:pPr defTabSz="685800">
              <a:spcAft>
                <a:spcPts val="600"/>
              </a:spcAft>
            </a:pPr>
            <a:r>
              <a:rPr lang="en-US" sz="675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Karsten</a:t>
            </a: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75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Buchhave</a:t>
            </a: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employed</a:t>
            </a:r>
            <a:endParaRPr lang="da-DK" sz="675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Arrow: Up 58">
            <a:extLst>
              <a:ext uri="{FF2B5EF4-FFF2-40B4-BE49-F238E27FC236}">
                <a16:creationId xmlns:a16="http://schemas.microsoft.com/office/drawing/2014/main" id="{50623BAC-456A-4948-A06B-5B420F1D3ADE}"/>
              </a:ext>
            </a:extLst>
          </p:cNvPr>
          <p:cNvSpPr/>
          <p:nvPr/>
        </p:nvSpPr>
        <p:spPr>
          <a:xfrm rot="10800000">
            <a:off x="803312" y="3325874"/>
            <a:ext cx="177771" cy="368935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612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E9E92A4E-905B-4B12-87BB-11C65DC601D9}"/>
              </a:ext>
            </a:extLst>
          </p:cNvPr>
          <p:cNvSpPr txBox="1"/>
          <p:nvPr/>
        </p:nvSpPr>
        <p:spPr>
          <a:xfrm>
            <a:off x="706862" y="3753385"/>
            <a:ext cx="375263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/>
            <a:r>
              <a:rPr lang="en-US" sz="675" dirty="0">
                <a:solidFill>
                  <a:prstClr val="black"/>
                </a:solidFill>
                <a:latin typeface="Calibri" panose="020F0502020204030204"/>
              </a:rPr>
              <a:t>1982</a:t>
            </a:r>
          </a:p>
        </p:txBody>
      </p:sp>
      <p:sp>
        <p:nvSpPr>
          <p:cNvPr id="10" name="TextBox 20">
            <a:extLst>
              <a:ext uri="{FF2B5EF4-FFF2-40B4-BE49-F238E27FC236}">
                <a16:creationId xmlns:a16="http://schemas.microsoft.com/office/drawing/2014/main" id="{909397F9-B869-4DDE-A658-C57036133029}"/>
              </a:ext>
            </a:extLst>
          </p:cNvPr>
          <p:cNvSpPr txBox="1"/>
          <p:nvPr/>
        </p:nvSpPr>
        <p:spPr>
          <a:xfrm>
            <a:off x="296838" y="2831739"/>
            <a:ext cx="1199018" cy="49413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lIns="27000" tIns="27000" rIns="27000" bIns="27000" rtlCol="0" anchor="b">
            <a:spAutoFit/>
          </a:bodyPr>
          <a:lstStyle/>
          <a:p>
            <a:pPr defTabSz="685800">
              <a:lnSpc>
                <a:spcPct val="107000"/>
              </a:lnSpc>
              <a:spcAft>
                <a:spcPts val="600"/>
              </a:spcAft>
            </a:pPr>
            <a:r>
              <a:rPr lang="en-GB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Bigadan is founded, building standardised farm-scale biogas plants using technology available on local farms since 1978</a:t>
            </a:r>
          </a:p>
        </p:txBody>
      </p:sp>
      <p:sp>
        <p:nvSpPr>
          <p:cNvPr id="11" name="Arrow: Up 83">
            <a:extLst>
              <a:ext uri="{FF2B5EF4-FFF2-40B4-BE49-F238E27FC236}">
                <a16:creationId xmlns:a16="http://schemas.microsoft.com/office/drawing/2014/main" id="{A6FF7521-6BD8-41D1-ACD2-375168AE70D6}"/>
              </a:ext>
            </a:extLst>
          </p:cNvPr>
          <p:cNvSpPr/>
          <p:nvPr/>
        </p:nvSpPr>
        <p:spPr>
          <a:xfrm rot="10800000">
            <a:off x="1548494" y="2643510"/>
            <a:ext cx="177771" cy="1027459"/>
          </a:xfrm>
          <a:prstGeom prst="upArrow">
            <a:avLst/>
          </a:prstGeom>
          <a:solidFill>
            <a:srgbClr val="FF5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612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7066BA6B-D67A-4FB7-B314-795918979486}"/>
              </a:ext>
            </a:extLst>
          </p:cNvPr>
          <p:cNvSpPr txBox="1"/>
          <p:nvPr/>
        </p:nvSpPr>
        <p:spPr>
          <a:xfrm>
            <a:off x="1360103" y="3753385"/>
            <a:ext cx="554550" cy="103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 defTabSz="685800"/>
            <a:r>
              <a:rPr lang="en-US" sz="675" dirty="0">
                <a:solidFill>
                  <a:prstClr val="black"/>
                </a:solidFill>
                <a:latin typeface="Calibri" panose="020F0502020204030204"/>
              </a:rPr>
              <a:t>1986 - 1989</a:t>
            </a:r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F7158F82-D10E-4BB5-8D37-60E15AB2EFBB}"/>
              </a:ext>
            </a:extLst>
          </p:cNvPr>
          <p:cNvSpPr txBox="1"/>
          <p:nvPr/>
        </p:nvSpPr>
        <p:spPr>
          <a:xfrm>
            <a:off x="939091" y="2148675"/>
            <a:ext cx="1396574" cy="49413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lIns="27000" tIns="27000" rIns="27000" bIns="27000" rtlCol="0" anchor="b">
            <a:spAutoFit/>
          </a:bodyPr>
          <a:lstStyle/>
          <a:p>
            <a:pPr algn="just" defTabSz="685800">
              <a:lnSpc>
                <a:spcPct val="107000"/>
              </a:lnSpc>
              <a:spcAft>
                <a:spcPts val="600"/>
              </a:spcAft>
            </a:pP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Karsten </a:t>
            </a:r>
            <a:r>
              <a:rPr lang="en-US" sz="675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Buchhave</a:t>
            </a: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becomes CEO and changes strategic focus from farm-based plants to large-scale biogas plants. First overseas EPC contract.</a:t>
            </a:r>
          </a:p>
        </p:txBody>
      </p:sp>
      <p:sp>
        <p:nvSpPr>
          <p:cNvPr id="14" name="Arrow: Up 83">
            <a:extLst>
              <a:ext uri="{FF2B5EF4-FFF2-40B4-BE49-F238E27FC236}">
                <a16:creationId xmlns:a16="http://schemas.microsoft.com/office/drawing/2014/main" id="{008F9086-4CEF-43A9-ADF7-DC1D69DBC9AC}"/>
              </a:ext>
            </a:extLst>
          </p:cNvPr>
          <p:cNvSpPr/>
          <p:nvPr/>
        </p:nvSpPr>
        <p:spPr>
          <a:xfrm>
            <a:off x="2402893" y="3910532"/>
            <a:ext cx="177771" cy="1134440"/>
          </a:xfrm>
          <a:prstGeom prst="upArrow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612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0011A6F9-8E1F-4A62-AA6A-B4058EBA62B3}"/>
              </a:ext>
            </a:extLst>
          </p:cNvPr>
          <p:cNvSpPr txBox="1"/>
          <p:nvPr/>
        </p:nvSpPr>
        <p:spPr>
          <a:xfrm>
            <a:off x="2214504" y="3753385"/>
            <a:ext cx="554549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/>
            <a:r>
              <a:rPr lang="en-US" sz="675" dirty="0">
                <a:solidFill>
                  <a:prstClr val="black"/>
                </a:solidFill>
                <a:latin typeface="Calibri" panose="020F0502020204030204"/>
              </a:rPr>
              <a:t>1989</a:t>
            </a:r>
          </a:p>
        </p:txBody>
      </p:sp>
      <p:sp>
        <p:nvSpPr>
          <p:cNvPr id="16" name="TextBox 20">
            <a:extLst>
              <a:ext uri="{FF2B5EF4-FFF2-40B4-BE49-F238E27FC236}">
                <a16:creationId xmlns:a16="http://schemas.microsoft.com/office/drawing/2014/main" id="{03B547FF-59C7-4F77-B1BD-A953C842A6AF}"/>
              </a:ext>
            </a:extLst>
          </p:cNvPr>
          <p:cNvSpPr txBox="1"/>
          <p:nvPr/>
        </p:nvSpPr>
        <p:spPr>
          <a:xfrm>
            <a:off x="1304666" y="5044972"/>
            <a:ext cx="2374223" cy="49413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lIns="27000" tIns="27000" rIns="27000" bIns="27000" rtlCol="0" anchor="t">
            <a:spAutoFit/>
          </a:bodyPr>
          <a:lstStyle/>
          <a:p>
            <a:pPr defTabSz="685800">
              <a:lnSpc>
                <a:spcPct val="107000"/>
              </a:lnSpc>
              <a:spcAft>
                <a:spcPts val="600"/>
              </a:spcAft>
            </a:pP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Danish companies world leaders within wind, biomass, and biogas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Bigadan is the leader in biogas technology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Krüger</a:t>
            </a: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(large danish engineering firm) takes over Bigadan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Forms the company </a:t>
            </a:r>
            <a:r>
              <a:rPr lang="en-US" sz="675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Krüger-Bigadan</a:t>
            </a:r>
            <a:endParaRPr lang="da-DK" sz="675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Arrow: Up 58">
            <a:extLst>
              <a:ext uri="{FF2B5EF4-FFF2-40B4-BE49-F238E27FC236}">
                <a16:creationId xmlns:a16="http://schemas.microsoft.com/office/drawing/2014/main" id="{625DFB96-BCF1-4547-99A9-4EDD0A6B402E}"/>
              </a:ext>
            </a:extLst>
          </p:cNvPr>
          <p:cNvSpPr/>
          <p:nvPr/>
        </p:nvSpPr>
        <p:spPr>
          <a:xfrm rot="10800000">
            <a:off x="2852009" y="3408801"/>
            <a:ext cx="177771" cy="282373"/>
          </a:xfrm>
          <a:prstGeom prst="upArrow">
            <a:avLst/>
          </a:prstGeom>
          <a:solidFill>
            <a:srgbClr val="E2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612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BB93821E-5CB5-48BD-B069-07DC46C233A5}"/>
              </a:ext>
            </a:extLst>
          </p:cNvPr>
          <p:cNvSpPr txBox="1"/>
          <p:nvPr/>
        </p:nvSpPr>
        <p:spPr>
          <a:xfrm>
            <a:off x="1816665" y="2688646"/>
            <a:ext cx="2248457" cy="71637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lIns="27000" tIns="27000" rIns="27000" bIns="27000" rtlCol="0" anchor="b">
            <a:spAutoFit/>
          </a:bodyPr>
          <a:lstStyle/>
          <a:p>
            <a:pPr defTabSz="685800">
              <a:lnSpc>
                <a:spcPct val="107000"/>
              </a:lnSpc>
              <a:spcAft>
                <a:spcPts val="600"/>
              </a:spcAft>
            </a:pPr>
            <a:r>
              <a:rPr lang="en-US" sz="675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Krûger</a:t>
            </a: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-Bigadan now 30 employees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Continues to work on the Bigadan platform and philosophy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Focus on large-scale co-digestion plants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Focus on MSW (Municipal Solid Waste) and export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Kruger-Bigadan good market position in Germany and Sweden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Karsten </a:t>
            </a:r>
            <a:r>
              <a:rPr lang="en-US" sz="675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Buchhave</a:t>
            </a: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on the management board</a:t>
            </a:r>
            <a:endParaRPr lang="da-DK" sz="675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6F725161-A0B8-4A3E-BCE5-73F1B0F0349C}"/>
              </a:ext>
            </a:extLst>
          </p:cNvPr>
          <p:cNvSpPr txBox="1"/>
          <p:nvPr/>
        </p:nvSpPr>
        <p:spPr>
          <a:xfrm>
            <a:off x="2663620" y="3753385"/>
            <a:ext cx="554549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/>
            <a:r>
              <a:rPr lang="en-US" sz="675" dirty="0">
                <a:solidFill>
                  <a:prstClr val="black"/>
                </a:solidFill>
                <a:latin typeface="Calibri" panose="020F0502020204030204"/>
              </a:rPr>
              <a:t>1990 - 1998</a:t>
            </a:r>
          </a:p>
        </p:txBody>
      </p:sp>
      <p:sp>
        <p:nvSpPr>
          <p:cNvPr id="20" name="Arrow: Up 83">
            <a:extLst>
              <a:ext uri="{FF2B5EF4-FFF2-40B4-BE49-F238E27FC236}">
                <a16:creationId xmlns:a16="http://schemas.microsoft.com/office/drawing/2014/main" id="{E03BC9A5-2A73-40F1-83A3-B00CA9905145}"/>
              </a:ext>
            </a:extLst>
          </p:cNvPr>
          <p:cNvSpPr/>
          <p:nvPr/>
        </p:nvSpPr>
        <p:spPr>
          <a:xfrm>
            <a:off x="3349256" y="3907172"/>
            <a:ext cx="177771" cy="574461"/>
          </a:xfrm>
          <a:prstGeom prst="upArrow">
            <a:avLst/>
          </a:prstGeom>
          <a:solidFill>
            <a:srgbClr val="A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612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21" name="TextBox 2">
            <a:extLst>
              <a:ext uri="{FF2B5EF4-FFF2-40B4-BE49-F238E27FC236}">
                <a16:creationId xmlns:a16="http://schemas.microsoft.com/office/drawing/2014/main" id="{93814009-490D-46B6-AD2A-1E0BC3DC2B13}"/>
              </a:ext>
            </a:extLst>
          </p:cNvPr>
          <p:cNvSpPr txBox="1"/>
          <p:nvPr/>
        </p:nvSpPr>
        <p:spPr>
          <a:xfrm>
            <a:off x="3143165" y="3753385"/>
            <a:ext cx="554549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/>
            <a:r>
              <a:rPr lang="en-US" sz="675" dirty="0">
                <a:solidFill>
                  <a:prstClr val="black"/>
                </a:solidFill>
                <a:latin typeface="Calibri" panose="020F0502020204030204"/>
              </a:rPr>
              <a:t>1999</a:t>
            </a:r>
          </a:p>
        </p:txBody>
      </p:sp>
      <p:sp>
        <p:nvSpPr>
          <p:cNvPr id="22" name="TextBox 20">
            <a:extLst>
              <a:ext uri="{FF2B5EF4-FFF2-40B4-BE49-F238E27FC236}">
                <a16:creationId xmlns:a16="http://schemas.microsoft.com/office/drawing/2014/main" id="{71756E76-A796-4582-9508-F9F2F68C8483}"/>
              </a:ext>
            </a:extLst>
          </p:cNvPr>
          <p:cNvSpPr txBox="1"/>
          <p:nvPr/>
        </p:nvSpPr>
        <p:spPr>
          <a:xfrm>
            <a:off x="2600515" y="4482334"/>
            <a:ext cx="1678219" cy="49413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lIns="27000" tIns="27000" rIns="27000" bIns="27000" rtlCol="0" anchor="t">
            <a:spAutoFit/>
          </a:bodyPr>
          <a:lstStyle/>
          <a:p>
            <a:pPr defTabSz="685800">
              <a:lnSpc>
                <a:spcPct val="107000"/>
              </a:lnSpc>
              <a:spcAft>
                <a:spcPts val="600"/>
              </a:spcAft>
            </a:pPr>
            <a:r>
              <a:rPr lang="en-US" sz="675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Krüger</a:t>
            </a: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now a subsidiary in French </a:t>
            </a:r>
            <a:r>
              <a:rPr lang="en-US" sz="675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Violia</a:t>
            </a: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group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Krüger’s</a:t>
            </a: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experiences low earnings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Biogas no longer core business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entire biogas team dismissed</a:t>
            </a:r>
            <a:endParaRPr lang="da-DK" sz="675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Arrow: Up 83">
            <a:extLst>
              <a:ext uri="{FF2B5EF4-FFF2-40B4-BE49-F238E27FC236}">
                <a16:creationId xmlns:a16="http://schemas.microsoft.com/office/drawing/2014/main" id="{A037F45F-C48C-4601-BC45-67DE495739E4}"/>
              </a:ext>
            </a:extLst>
          </p:cNvPr>
          <p:cNvSpPr/>
          <p:nvPr/>
        </p:nvSpPr>
        <p:spPr>
          <a:xfrm rot="10800000">
            <a:off x="4331000" y="2644211"/>
            <a:ext cx="177771" cy="1027459"/>
          </a:xfrm>
          <a:prstGeom prst="up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612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4B042586-C8B5-42A4-A1CE-FC86B413385C}"/>
              </a:ext>
            </a:extLst>
          </p:cNvPr>
          <p:cNvSpPr txBox="1"/>
          <p:nvPr/>
        </p:nvSpPr>
        <p:spPr>
          <a:xfrm>
            <a:off x="4142609" y="3753385"/>
            <a:ext cx="554550" cy="103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 defTabSz="685800"/>
            <a:r>
              <a:rPr lang="en-US" sz="675" dirty="0">
                <a:solidFill>
                  <a:prstClr val="black"/>
                </a:solidFill>
                <a:latin typeface="Calibri" panose="020F0502020204030204"/>
              </a:rPr>
              <a:t>2000</a:t>
            </a:r>
          </a:p>
        </p:txBody>
      </p:sp>
      <p:sp>
        <p:nvSpPr>
          <p:cNvPr id="25" name="TextBox 20">
            <a:extLst>
              <a:ext uri="{FF2B5EF4-FFF2-40B4-BE49-F238E27FC236}">
                <a16:creationId xmlns:a16="http://schemas.microsoft.com/office/drawing/2014/main" id="{D768821E-5FDC-4B05-9ECD-A9D4C64D0486}"/>
              </a:ext>
            </a:extLst>
          </p:cNvPr>
          <p:cNvSpPr txBox="1"/>
          <p:nvPr/>
        </p:nvSpPr>
        <p:spPr>
          <a:xfrm>
            <a:off x="3625664" y="2254120"/>
            <a:ext cx="1588440" cy="38301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lIns="27000" tIns="27000" rIns="27000" bIns="27000" rtlCol="0" anchor="b">
            <a:spAutoFit/>
          </a:bodyPr>
          <a:lstStyle/>
          <a:p>
            <a:pPr defTabSz="685800">
              <a:lnSpc>
                <a:spcPct val="107000"/>
              </a:lnSpc>
              <a:spcAft>
                <a:spcPts val="600"/>
              </a:spcAft>
            </a:pP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Establishment of the “new” Bigadan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Karsten </a:t>
            </a:r>
            <a:r>
              <a:rPr lang="en-US" sz="675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Buchhave</a:t>
            </a: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buys the Bigadan-brand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Farmatic</a:t>
            </a: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51 % shareholder of Bigadan</a:t>
            </a:r>
          </a:p>
        </p:txBody>
      </p:sp>
      <p:sp>
        <p:nvSpPr>
          <p:cNvPr id="26" name="Arrow: Up 83">
            <a:extLst>
              <a:ext uri="{FF2B5EF4-FFF2-40B4-BE49-F238E27FC236}">
                <a16:creationId xmlns:a16="http://schemas.microsoft.com/office/drawing/2014/main" id="{8526FFC6-1062-49A1-ADC4-E8ABDC91E7AA}"/>
              </a:ext>
            </a:extLst>
          </p:cNvPr>
          <p:cNvSpPr/>
          <p:nvPr/>
        </p:nvSpPr>
        <p:spPr>
          <a:xfrm>
            <a:off x="4572086" y="3910532"/>
            <a:ext cx="177771" cy="360384"/>
          </a:xfrm>
          <a:prstGeom prst="upArrow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612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27" name="TextBox 2">
            <a:extLst>
              <a:ext uri="{FF2B5EF4-FFF2-40B4-BE49-F238E27FC236}">
                <a16:creationId xmlns:a16="http://schemas.microsoft.com/office/drawing/2014/main" id="{CEEA1ADA-091C-4956-A005-A056AEB2D071}"/>
              </a:ext>
            </a:extLst>
          </p:cNvPr>
          <p:cNvSpPr txBox="1"/>
          <p:nvPr/>
        </p:nvSpPr>
        <p:spPr>
          <a:xfrm>
            <a:off x="4380866" y="3753385"/>
            <a:ext cx="554549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/>
            <a:r>
              <a:rPr lang="en-US" sz="675" dirty="0">
                <a:solidFill>
                  <a:prstClr val="black"/>
                </a:solidFill>
                <a:latin typeface="Calibri" panose="020F0502020204030204"/>
              </a:rPr>
              <a:t>2001</a:t>
            </a:r>
          </a:p>
        </p:txBody>
      </p:sp>
      <p:sp>
        <p:nvSpPr>
          <p:cNvPr id="28" name="TextBox 20">
            <a:extLst>
              <a:ext uri="{FF2B5EF4-FFF2-40B4-BE49-F238E27FC236}">
                <a16:creationId xmlns:a16="http://schemas.microsoft.com/office/drawing/2014/main" id="{F9AFBB6D-7FE3-4C36-835D-45F553707C47}"/>
              </a:ext>
            </a:extLst>
          </p:cNvPr>
          <p:cNvSpPr txBox="1"/>
          <p:nvPr/>
        </p:nvSpPr>
        <p:spPr>
          <a:xfrm>
            <a:off x="4173434" y="4278888"/>
            <a:ext cx="975074" cy="16077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lIns="27000" tIns="27000" rIns="27000" bIns="27000" rtlCol="0" anchor="t">
            <a:spAutoFit/>
          </a:bodyPr>
          <a:lstStyle/>
          <a:p>
            <a:pPr defTabSz="685800">
              <a:lnSpc>
                <a:spcPct val="107000"/>
              </a:lnSpc>
              <a:spcAft>
                <a:spcPts val="600"/>
              </a:spcAft>
            </a:pP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Buys Fangel Bioenergi </a:t>
            </a:r>
            <a:r>
              <a:rPr lang="en-US" sz="675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ApS</a:t>
            </a:r>
            <a:endParaRPr lang="da-DK" sz="675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Arrow: Up 83">
            <a:extLst>
              <a:ext uri="{FF2B5EF4-FFF2-40B4-BE49-F238E27FC236}">
                <a16:creationId xmlns:a16="http://schemas.microsoft.com/office/drawing/2014/main" id="{E1FCE71F-A606-42C6-813A-36078BBCB182}"/>
              </a:ext>
            </a:extLst>
          </p:cNvPr>
          <p:cNvSpPr/>
          <p:nvPr/>
        </p:nvSpPr>
        <p:spPr>
          <a:xfrm>
            <a:off x="5253674" y="3909832"/>
            <a:ext cx="177771" cy="711699"/>
          </a:xfrm>
          <a:prstGeom prst="upArrow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612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0" name="TextBox 2">
            <a:extLst>
              <a:ext uri="{FF2B5EF4-FFF2-40B4-BE49-F238E27FC236}">
                <a16:creationId xmlns:a16="http://schemas.microsoft.com/office/drawing/2014/main" id="{63C80151-C85E-4B8A-A708-2A8BE2E0A365}"/>
              </a:ext>
            </a:extLst>
          </p:cNvPr>
          <p:cNvSpPr txBox="1"/>
          <p:nvPr/>
        </p:nvSpPr>
        <p:spPr>
          <a:xfrm>
            <a:off x="5065285" y="3753385"/>
            <a:ext cx="554549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/>
            <a:r>
              <a:rPr lang="en-US" sz="675" dirty="0">
                <a:solidFill>
                  <a:prstClr val="black"/>
                </a:solidFill>
                <a:latin typeface="Calibri" panose="020F0502020204030204"/>
              </a:rPr>
              <a:t>2005 - 2008</a:t>
            </a:r>
          </a:p>
        </p:txBody>
      </p:sp>
      <p:sp>
        <p:nvSpPr>
          <p:cNvPr id="31" name="TextBox 20">
            <a:extLst>
              <a:ext uri="{FF2B5EF4-FFF2-40B4-BE49-F238E27FC236}">
                <a16:creationId xmlns:a16="http://schemas.microsoft.com/office/drawing/2014/main" id="{29F68D98-A85D-4B13-ABB0-718C9BBD7734}"/>
              </a:ext>
            </a:extLst>
          </p:cNvPr>
          <p:cNvSpPr txBox="1"/>
          <p:nvPr/>
        </p:nvSpPr>
        <p:spPr>
          <a:xfrm>
            <a:off x="4748412" y="4618398"/>
            <a:ext cx="1191960" cy="27189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lIns="27000" tIns="27000" rIns="27000" bIns="27000" rtlCol="0" anchor="t">
            <a:spAutoFit/>
          </a:bodyPr>
          <a:lstStyle/>
          <a:p>
            <a:pPr defTabSz="685800">
              <a:lnSpc>
                <a:spcPct val="107000"/>
              </a:lnSpc>
              <a:spcAft>
                <a:spcPts val="600"/>
              </a:spcAft>
            </a:pP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Steady growth in EPC contracts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mainly on export markets</a:t>
            </a:r>
            <a:endParaRPr lang="da-DK" sz="675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Arrow: Up 58">
            <a:extLst>
              <a:ext uri="{FF2B5EF4-FFF2-40B4-BE49-F238E27FC236}">
                <a16:creationId xmlns:a16="http://schemas.microsoft.com/office/drawing/2014/main" id="{C3DFF933-42B8-4C5A-BD19-2D0FD6564932}"/>
              </a:ext>
            </a:extLst>
          </p:cNvPr>
          <p:cNvSpPr/>
          <p:nvPr/>
        </p:nvSpPr>
        <p:spPr>
          <a:xfrm rot="10800000">
            <a:off x="4873337" y="3405020"/>
            <a:ext cx="177771" cy="295097"/>
          </a:xfrm>
          <a:prstGeom prst="upArrow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612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3" name="TextBox 2">
            <a:extLst>
              <a:ext uri="{FF2B5EF4-FFF2-40B4-BE49-F238E27FC236}">
                <a16:creationId xmlns:a16="http://schemas.microsoft.com/office/drawing/2014/main" id="{6F913E43-3806-4EAC-9D5D-BA0C056E964A}"/>
              </a:ext>
            </a:extLst>
          </p:cNvPr>
          <p:cNvSpPr txBox="1"/>
          <p:nvPr/>
        </p:nvSpPr>
        <p:spPr>
          <a:xfrm>
            <a:off x="4776887" y="3753385"/>
            <a:ext cx="375263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/>
            <a:r>
              <a:rPr lang="en-US" sz="675" dirty="0">
                <a:solidFill>
                  <a:prstClr val="black"/>
                </a:solidFill>
                <a:latin typeface="Calibri" panose="020F0502020204030204"/>
              </a:rPr>
              <a:t>2004</a:t>
            </a:r>
          </a:p>
        </p:txBody>
      </p:sp>
      <p:sp>
        <p:nvSpPr>
          <p:cNvPr id="34" name="TextBox 20">
            <a:extLst>
              <a:ext uri="{FF2B5EF4-FFF2-40B4-BE49-F238E27FC236}">
                <a16:creationId xmlns:a16="http://schemas.microsoft.com/office/drawing/2014/main" id="{21C520A4-9EDE-411A-95F4-9715E852D863}"/>
              </a:ext>
            </a:extLst>
          </p:cNvPr>
          <p:cNvSpPr txBox="1"/>
          <p:nvPr/>
        </p:nvSpPr>
        <p:spPr>
          <a:xfrm>
            <a:off x="4522700" y="3142332"/>
            <a:ext cx="899787" cy="27189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lIns="27000" tIns="27000" rIns="27000" bIns="27000" rtlCol="0" anchor="b">
            <a:spAutoFit/>
          </a:bodyPr>
          <a:lstStyle/>
          <a:p>
            <a:pPr defTabSz="685800">
              <a:lnSpc>
                <a:spcPct val="107000"/>
              </a:lnSpc>
              <a:spcAft>
                <a:spcPts val="600"/>
              </a:spcAft>
            </a:pPr>
            <a:r>
              <a:rPr lang="en-US" sz="675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Farmatic</a:t>
            </a: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goes bankrupt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KB buys </a:t>
            </a:r>
            <a:r>
              <a:rPr lang="en-US" sz="675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Farmatic</a:t>
            </a: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shares</a:t>
            </a:r>
            <a:endParaRPr lang="da-DK" sz="675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Arrow: Up 58">
            <a:extLst>
              <a:ext uri="{FF2B5EF4-FFF2-40B4-BE49-F238E27FC236}">
                <a16:creationId xmlns:a16="http://schemas.microsoft.com/office/drawing/2014/main" id="{D4B6196C-08DD-459E-8B13-9B4B1E768156}"/>
              </a:ext>
            </a:extLst>
          </p:cNvPr>
          <p:cNvSpPr/>
          <p:nvPr/>
        </p:nvSpPr>
        <p:spPr>
          <a:xfrm rot="10800000">
            <a:off x="5605500" y="3082998"/>
            <a:ext cx="177771" cy="610397"/>
          </a:xfrm>
          <a:prstGeom prst="upArrow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612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6" name="TextBox 2">
            <a:extLst>
              <a:ext uri="{FF2B5EF4-FFF2-40B4-BE49-F238E27FC236}">
                <a16:creationId xmlns:a16="http://schemas.microsoft.com/office/drawing/2014/main" id="{804C8A0B-FCE8-424E-A20B-D23323DDB57D}"/>
              </a:ext>
            </a:extLst>
          </p:cNvPr>
          <p:cNvSpPr txBox="1"/>
          <p:nvPr/>
        </p:nvSpPr>
        <p:spPr>
          <a:xfrm>
            <a:off x="5509050" y="3753385"/>
            <a:ext cx="375263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/>
            <a:r>
              <a:rPr lang="en-US" sz="675" dirty="0">
                <a:solidFill>
                  <a:prstClr val="black"/>
                </a:solidFill>
                <a:latin typeface="Calibri" panose="020F0502020204030204"/>
              </a:rPr>
              <a:t>2009</a:t>
            </a: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1C6821D2-C944-4323-B7E7-7A7145506C03}"/>
              </a:ext>
            </a:extLst>
          </p:cNvPr>
          <p:cNvSpPr txBox="1"/>
          <p:nvPr/>
        </p:nvSpPr>
        <p:spPr>
          <a:xfrm>
            <a:off x="5193530" y="2699983"/>
            <a:ext cx="994331" cy="38301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lIns="27000" tIns="27000" rIns="27000" bIns="27000" rtlCol="0" anchor="b">
            <a:spAutoFit/>
          </a:bodyPr>
          <a:lstStyle/>
          <a:p>
            <a:pPr defTabSz="685800">
              <a:lnSpc>
                <a:spcPct val="107000"/>
              </a:lnSpc>
              <a:spcAft>
                <a:spcPts val="600"/>
              </a:spcAft>
            </a:pP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Buy Herning Bioenergi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biogas plants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Major boost to ownership</a:t>
            </a:r>
            <a:endParaRPr lang="da-DK" sz="675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Arrow: Up 83">
            <a:extLst>
              <a:ext uri="{FF2B5EF4-FFF2-40B4-BE49-F238E27FC236}">
                <a16:creationId xmlns:a16="http://schemas.microsoft.com/office/drawing/2014/main" id="{C53E1377-0DED-41B9-A932-8ABFA6D08613}"/>
              </a:ext>
            </a:extLst>
          </p:cNvPr>
          <p:cNvSpPr/>
          <p:nvPr/>
        </p:nvSpPr>
        <p:spPr>
          <a:xfrm>
            <a:off x="5998460" y="3907172"/>
            <a:ext cx="177771" cy="1112824"/>
          </a:xfrm>
          <a:prstGeom prst="upArrow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612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9" name="TextBox 2">
            <a:extLst>
              <a:ext uri="{FF2B5EF4-FFF2-40B4-BE49-F238E27FC236}">
                <a16:creationId xmlns:a16="http://schemas.microsoft.com/office/drawing/2014/main" id="{AEA1BA53-0F10-4F1B-9CDF-D966A1AEF6F5}"/>
              </a:ext>
            </a:extLst>
          </p:cNvPr>
          <p:cNvSpPr txBox="1"/>
          <p:nvPr/>
        </p:nvSpPr>
        <p:spPr>
          <a:xfrm>
            <a:off x="5810071" y="3753385"/>
            <a:ext cx="554549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/>
            <a:r>
              <a:rPr lang="en-US" sz="675" dirty="0">
                <a:solidFill>
                  <a:prstClr val="black"/>
                </a:solidFill>
                <a:latin typeface="Calibri" panose="020F0502020204030204"/>
              </a:rPr>
              <a:t>2010-2014</a:t>
            </a:r>
          </a:p>
        </p:txBody>
      </p:sp>
      <p:sp>
        <p:nvSpPr>
          <p:cNvPr id="40" name="TextBox 20">
            <a:extLst>
              <a:ext uri="{FF2B5EF4-FFF2-40B4-BE49-F238E27FC236}">
                <a16:creationId xmlns:a16="http://schemas.microsoft.com/office/drawing/2014/main" id="{12B137DE-FADF-4D14-ABDE-242C283789AB}"/>
              </a:ext>
            </a:extLst>
          </p:cNvPr>
          <p:cNvSpPr txBox="1"/>
          <p:nvPr/>
        </p:nvSpPr>
        <p:spPr>
          <a:xfrm>
            <a:off x="5509050" y="5016970"/>
            <a:ext cx="1154360" cy="38301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lIns="27000" tIns="27000" rIns="27000" bIns="27000" rtlCol="0" anchor="t">
            <a:spAutoFit/>
          </a:bodyPr>
          <a:lstStyle/>
          <a:p>
            <a:pPr defTabSz="685800">
              <a:lnSpc>
                <a:spcPct val="107000"/>
              </a:lnSpc>
              <a:spcAft>
                <a:spcPts val="600"/>
              </a:spcAft>
            </a:pP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Development, Construction and commissioning of Horsens Bioenergi </a:t>
            </a:r>
            <a:r>
              <a:rPr lang="en-US" sz="675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ApS</a:t>
            </a:r>
            <a:endParaRPr lang="da-DK" sz="675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Arrow: Up 58">
            <a:extLst>
              <a:ext uri="{FF2B5EF4-FFF2-40B4-BE49-F238E27FC236}">
                <a16:creationId xmlns:a16="http://schemas.microsoft.com/office/drawing/2014/main" id="{97517872-461F-41D2-960F-9757F109A96F}"/>
              </a:ext>
            </a:extLst>
          </p:cNvPr>
          <p:cNvSpPr/>
          <p:nvPr/>
        </p:nvSpPr>
        <p:spPr>
          <a:xfrm rot="10800000">
            <a:off x="6447290" y="2644210"/>
            <a:ext cx="177771" cy="1053863"/>
          </a:xfrm>
          <a:prstGeom prst="upArrow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612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42" name="TextBox 2">
            <a:extLst>
              <a:ext uri="{FF2B5EF4-FFF2-40B4-BE49-F238E27FC236}">
                <a16:creationId xmlns:a16="http://schemas.microsoft.com/office/drawing/2014/main" id="{E755666B-31E1-46F1-BFA0-84214F708BA6}"/>
              </a:ext>
            </a:extLst>
          </p:cNvPr>
          <p:cNvSpPr txBox="1"/>
          <p:nvPr/>
        </p:nvSpPr>
        <p:spPr>
          <a:xfrm>
            <a:off x="6350840" y="3753385"/>
            <a:ext cx="375263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/>
            <a:r>
              <a:rPr lang="en-US" sz="675" dirty="0">
                <a:solidFill>
                  <a:prstClr val="black"/>
                </a:solidFill>
                <a:latin typeface="Calibri" panose="020F0502020204030204"/>
              </a:rPr>
              <a:t>2014-2017</a:t>
            </a:r>
          </a:p>
        </p:txBody>
      </p:sp>
      <p:sp>
        <p:nvSpPr>
          <p:cNvPr id="43" name="TextBox 20">
            <a:extLst>
              <a:ext uri="{FF2B5EF4-FFF2-40B4-BE49-F238E27FC236}">
                <a16:creationId xmlns:a16="http://schemas.microsoft.com/office/drawing/2014/main" id="{46B45399-AE5E-4393-BC49-F3A9719516F4}"/>
              </a:ext>
            </a:extLst>
          </p:cNvPr>
          <p:cNvSpPr txBox="1"/>
          <p:nvPr/>
        </p:nvSpPr>
        <p:spPr>
          <a:xfrm>
            <a:off x="5935340" y="2254120"/>
            <a:ext cx="1212322" cy="38301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lIns="27000" tIns="27000" rIns="27000" bIns="27000" rtlCol="0" anchor="b">
            <a:spAutoFit/>
          </a:bodyPr>
          <a:lstStyle/>
          <a:p>
            <a:pPr defTabSz="685800">
              <a:lnSpc>
                <a:spcPct val="107000"/>
              </a:lnSpc>
              <a:spcAft>
                <a:spcPts val="600"/>
              </a:spcAft>
            </a:pP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Development, Construction and 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commissioning of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Kalundborg Bioenergi A/S</a:t>
            </a:r>
            <a:endParaRPr lang="da-DK" sz="675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Arrow: Up 83">
            <a:extLst>
              <a:ext uri="{FF2B5EF4-FFF2-40B4-BE49-F238E27FC236}">
                <a16:creationId xmlns:a16="http://schemas.microsoft.com/office/drawing/2014/main" id="{5F2FAEE0-CBED-48A5-9ED7-9DED71EB3B8F}"/>
              </a:ext>
            </a:extLst>
          </p:cNvPr>
          <p:cNvSpPr/>
          <p:nvPr/>
        </p:nvSpPr>
        <p:spPr>
          <a:xfrm>
            <a:off x="6854629" y="3911089"/>
            <a:ext cx="177771" cy="398789"/>
          </a:xfrm>
          <a:prstGeom prst="upArrow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612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45" name="TextBox 2">
            <a:extLst>
              <a:ext uri="{FF2B5EF4-FFF2-40B4-BE49-F238E27FC236}">
                <a16:creationId xmlns:a16="http://schemas.microsoft.com/office/drawing/2014/main" id="{09144C94-4F12-4010-8938-32D98023E41B}"/>
              </a:ext>
            </a:extLst>
          </p:cNvPr>
          <p:cNvSpPr txBox="1"/>
          <p:nvPr/>
        </p:nvSpPr>
        <p:spPr>
          <a:xfrm>
            <a:off x="6663409" y="3753385"/>
            <a:ext cx="554549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/>
            <a:r>
              <a:rPr lang="en-US" sz="675" dirty="0">
                <a:solidFill>
                  <a:prstClr val="black"/>
                </a:solidFill>
                <a:latin typeface="Calibri" panose="020F0502020204030204"/>
              </a:rPr>
              <a:t>2020</a:t>
            </a:r>
          </a:p>
        </p:txBody>
      </p:sp>
      <p:sp>
        <p:nvSpPr>
          <p:cNvPr id="46" name="TextBox 20">
            <a:extLst>
              <a:ext uri="{FF2B5EF4-FFF2-40B4-BE49-F238E27FC236}">
                <a16:creationId xmlns:a16="http://schemas.microsoft.com/office/drawing/2014/main" id="{CF8DE2B7-F9A3-4C16-B833-51B4C23A7781}"/>
              </a:ext>
            </a:extLst>
          </p:cNvPr>
          <p:cNvSpPr txBox="1"/>
          <p:nvPr/>
        </p:nvSpPr>
        <p:spPr>
          <a:xfrm>
            <a:off x="6229798" y="4313837"/>
            <a:ext cx="884029" cy="38301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lIns="27000" tIns="27000" rIns="27000" bIns="27000" rtlCol="0" anchor="t">
            <a:spAutoFit/>
          </a:bodyPr>
          <a:lstStyle/>
          <a:p>
            <a:pPr defTabSz="685800">
              <a:lnSpc>
                <a:spcPct val="107000"/>
              </a:lnSpc>
              <a:spcAft>
                <a:spcPts val="600"/>
              </a:spcAft>
            </a:pP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Enters EPC contract for 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SBS Aabenraa K/S</a:t>
            </a:r>
            <a:b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 +50 </a:t>
            </a:r>
            <a:r>
              <a:rPr lang="en-US" sz="675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mEUR</a:t>
            </a:r>
            <a:endParaRPr lang="da-DK" sz="675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7" name="Gruppe 46">
            <a:extLst>
              <a:ext uri="{FF2B5EF4-FFF2-40B4-BE49-F238E27FC236}">
                <a16:creationId xmlns:a16="http://schemas.microsoft.com/office/drawing/2014/main" id="{3F835330-E4BC-410C-9AB9-8922AE31336D}"/>
              </a:ext>
            </a:extLst>
          </p:cNvPr>
          <p:cNvGrpSpPr/>
          <p:nvPr/>
        </p:nvGrpSpPr>
        <p:grpSpPr>
          <a:xfrm>
            <a:off x="706862" y="1792945"/>
            <a:ext cx="7914531" cy="368935"/>
            <a:chOff x="932156" y="6251298"/>
            <a:chExt cx="10552708" cy="491913"/>
          </a:xfrm>
        </p:grpSpPr>
        <p:sp>
          <p:nvSpPr>
            <p:cNvPr id="48" name="Right Arrow 7">
              <a:extLst>
                <a:ext uri="{FF2B5EF4-FFF2-40B4-BE49-F238E27FC236}">
                  <a16:creationId xmlns:a16="http://schemas.microsoft.com/office/drawing/2014/main" id="{57BBD5CF-85F3-49E5-932A-4901300E359E}"/>
                </a:ext>
              </a:extLst>
            </p:cNvPr>
            <p:cNvSpPr/>
            <p:nvPr/>
          </p:nvSpPr>
          <p:spPr>
            <a:xfrm>
              <a:off x="932156" y="6251298"/>
              <a:ext cx="10552708" cy="491913"/>
            </a:xfrm>
            <a:prstGeom prst="rightArrow">
              <a:avLst/>
            </a:prstGeom>
            <a:gradFill flip="none" rotWithShape="1">
              <a:gsLst>
                <a:gs pos="0">
                  <a:srgbClr val="FF0000"/>
                </a:gs>
                <a:gs pos="60160">
                  <a:srgbClr val="00FF00"/>
                </a:gs>
                <a:gs pos="32000">
                  <a:srgbClr val="FFFF00"/>
                </a:gs>
                <a:gs pos="72000">
                  <a:srgbClr val="00FF00"/>
                </a:gs>
              </a:gsLst>
              <a:lin ang="0" scaled="0"/>
              <a:tileRect/>
            </a:grad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 defTabSz="685800"/>
              <a:endParaRPr lang="en-GB" sz="612">
                <a:solidFill>
                  <a:prstClr val="black"/>
                </a:solidFill>
                <a:latin typeface="Calibri Light" panose="020F0302020204030204"/>
              </a:endParaRPr>
            </a:p>
          </p:txBody>
        </p:sp>
        <p:sp>
          <p:nvSpPr>
            <p:cNvPr id="49" name="TextBox 2">
              <a:extLst>
                <a:ext uri="{FF2B5EF4-FFF2-40B4-BE49-F238E27FC236}">
                  <a16:creationId xmlns:a16="http://schemas.microsoft.com/office/drawing/2014/main" id="{9C54DBC6-BE45-40B2-B47A-19848628875B}"/>
                </a:ext>
              </a:extLst>
            </p:cNvPr>
            <p:cNvSpPr txBox="1"/>
            <p:nvPr/>
          </p:nvSpPr>
          <p:spPr>
            <a:xfrm>
              <a:off x="1060756" y="6418437"/>
              <a:ext cx="1712447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85800"/>
              <a:r>
                <a:rPr lang="en-US" sz="750" b="1" dirty="0">
                  <a:solidFill>
                    <a:prstClr val="black"/>
                  </a:solidFill>
                  <a:latin typeface="Calibri" panose="020F0502020204030204"/>
                </a:rPr>
                <a:t>“Old” Bigadan period</a:t>
              </a:r>
            </a:p>
          </p:txBody>
        </p:sp>
        <p:sp>
          <p:nvSpPr>
            <p:cNvPr id="50" name="TextBox 2">
              <a:extLst>
                <a:ext uri="{FF2B5EF4-FFF2-40B4-BE49-F238E27FC236}">
                  <a16:creationId xmlns:a16="http://schemas.microsoft.com/office/drawing/2014/main" id="{5D46DF5B-7773-4551-8E9B-FFBE10F054B1}"/>
                </a:ext>
              </a:extLst>
            </p:cNvPr>
            <p:cNvSpPr txBox="1"/>
            <p:nvPr/>
          </p:nvSpPr>
          <p:spPr>
            <a:xfrm>
              <a:off x="3415951" y="6418437"/>
              <a:ext cx="1712447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85800"/>
              <a:r>
                <a:rPr lang="en-US" sz="750" b="1" dirty="0" err="1">
                  <a:solidFill>
                    <a:prstClr val="black"/>
                  </a:solidFill>
                  <a:latin typeface="Calibri" panose="020F0502020204030204"/>
                </a:rPr>
                <a:t>Krüger</a:t>
              </a:r>
              <a:r>
                <a:rPr lang="en-US" sz="750" b="1" dirty="0">
                  <a:solidFill>
                    <a:prstClr val="black"/>
                  </a:solidFill>
                  <a:latin typeface="Calibri" panose="020F0502020204030204"/>
                </a:rPr>
                <a:t> – Bigadan period</a:t>
              </a:r>
            </a:p>
          </p:txBody>
        </p:sp>
        <p:sp>
          <p:nvSpPr>
            <p:cNvPr id="51" name="TextBox 2">
              <a:extLst>
                <a:ext uri="{FF2B5EF4-FFF2-40B4-BE49-F238E27FC236}">
                  <a16:creationId xmlns:a16="http://schemas.microsoft.com/office/drawing/2014/main" id="{50856CB7-874E-494F-9F13-2B7A33A28906}"/>
                </a:ext>
              </a:extLst>
            </p:cNvPr>
            <p:cNvSpPr txBox="1"/>
            <p:nvPr/>
          </p:nvSpPr>
          <p:spPr>
            <a:xfrm>
              <a:off x="5699309" y="6418437"/>
              <a:ext cx="1712447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685800"/>
              <a:r>
                <a:rPr lang="en-US" sz="750" b="1" dirty="0">
                  <a:solidFill>
                    <a:prstClr val="black"/>
                  </a:solidFill>
                  <a:latin typeface="Calibri" panose="020F0502020204030204"/>
                </a:rPr>
                <a:t>“New” Bigadan period</a:t>
              </a:r>
            </a:p>
          </p:txBody>
        </p:sp>
      </p:grpSp>
      <p:sp>
        <p:nvSpPr>
          <p:cNvPr id="52" name="Pil: højre 51">
            <a:extLst>
              <a:ext uri="{FF2B5EF4-FFF2-40B4-BE49-F238E27FC236}">
                <a16:creationId xmlns:a16="http://schemas.microsoft.com/office/drawing/2014/main" id="{609A5D93-8178-4E1F-80E7-B18F272FBF86}"/>
              </a:ext>
            </a:extLst>
          </p:cNvPr>
          <p:cNvSpPr/>
          <p:nvPr/>
        </p:nvSpPr>
        <p:spPr>
          <a:xfrm>
            <a:off x="5301934" y="1945384"/>
            <a:ext cx="414233" cy="68501"/>
          </a:xfrm>
          <a:prstGeom prst="right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da-DK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3" name="Arrow: Up 58">
            <a:extLst>
              <a:ext uri="{FF2B5EF4-FFF2-40B4-BE49-F238E27FC236}">
                <a16:creationId xmlns:a16="http://schemas.microsoft.com/office/drawing/2014/main" id="{9003D4AD-CF9A-44C2-AB6E-2D8E09B5B063}"/>
              </a:ext>
            </a:extLst>
          </p:cNvPr>
          <p:cNvSpPr/>
          <p:nvPr/>
        </p:nvSpPr>
        <p:spPr>
          <a:xfrm rot="10800000">
            <a:off x="6848634" y="3088056"/>
            <a:ext cx="177771" cy="610397"/>
          </a:xfrm>
          <a:prstGeom prst="upArrow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612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54" name="TextBox 20">
            <a:extLst>
              <a:ext uri="{FF2B5EF4-FFF2-40B4-BE49-F238E27FC236}">
                <a16:creationId xmlns:a16="http://schemas.microsoft.com/office/drawing/2014/main" id="{A9616696-1D14-44E8-B6E9-4B9D3A21586D}"/>
              </a:ext>
            </a:extLst>
          </p:cNvPr>
          <p:cNvSpPr txBox="1"/>
          <p:nvPr/>
        </p:nvSpPr>
        <p:spPr>
          <a:xfrm>
            <a:off x="6682795" y="2816161"/>
            <a:ext cx="974300" cy="27189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lIns="27000" tIns="27000" rIns="27000" bIns="27000" rtlCol="0" anchor="b">
            <a:spAutoFit/>
          </a:bodyPr>
          <a:lstStyle/>
          <a:p>
            <a:pPr defTabSz="685800">
              <a:lnSpc>
                <a:spcPct val="107000"/>
              </a:lnSpc>
              <a:spcAft>
                <a:spcPts val="600"/>
              </a:spcAft>
            </a:pPr>
            <a:r>
              <a:rPr lang="en-GB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Bigadan exceeds 1 </a:t>
            </a:r>
            <a:r>
              <a:rPr lang="en-GB" sz="675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TWh</a:t>
            </a:r>
            <a:r>
              <a:rPr lang="en-GB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p.a. of energy production</a:t>
            </a:r>
          </a:p>
        </p:txBody>
      </p:sp>
      <p:sp>
        <p:nvSpPr>
          <p:cNvPr id="55" name="Arrow: Up 83">
            <a:extLst>
              <a:ext uri="{FF2B5EF4-FFF2-40B4-BE49-F238E27FC236}">
                <a16:creationId xmlns:a16="http://schemas.microsoft.com/office/drawing/2014/main" id="{27DF2829-8E1E-4D7C-B98D-732E129E0732}"/>
              </a:ext>
            </a:extLst>
          </p:cNvPr>
          <p:cNvSpPr/>
          <p:nvPr/>
        </p:nvSpPr>
        <p:spPr>
          <a:xfrm>
            <a:off x="7150294" y="3919529"/>
            <a:ext cx="177771" cy="829756"/>
          </a:xfrm>
          <a:prstGeom prst="upArrow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612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56" name="TextBox 2">
            <a:extLst>
              <a:ext uri="{FF2B5EF4-FFF2-40B4-BE49-F238E27FC236}">
                <a16:creationId xmlns:a16="http://schemas.microsoft.com/office/drawing/2014/main" id="{DF33F3F1-A63F-40B1-8970-26D0F69C0D8D}"/>
              </a:ext>
            </a:extLst>
          </p:cNvPr>
          <p:cNvSpPr txBox="1"/>
          <p:nvPr/>
        </p:nvSpPr>
        <p:spPr>
          <a:xfrm>
            <a:off x="6959074" y="3753385"/>
            <a:ext cx="554549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/>
            <a:r>
              <a:rPr lang="en-US" sz="675" dirty="0">
                <a:solidFill>
                  <a:prstClr val="black"/>
                </a:solidFill>
                <a:latin typeface="Calibri" panose="020F0502020204030204"/>
              </a:rPr>
              <a:t>2021</a:t>
            </a:r>
          </a:p>
        </p:txBody>
      </p:sp>
      <p:sp>
        <p:nvSpPr>
          <p:cNvPr id="57" name="TextBox 20">
            <a:extLst>
              <a:ext uri="{FF2B5EF4-FFF2-40B4-BE49-F238E27FC236}">
                <a16:creationId xmlns:a16="http://schemas.microsoft.com/office/drawing/2014/main" id="{F3C91A35-572D-4876-9C2D-88E441F58F1F}"/>
              </a:ext>
            </a:extLst>
          </p:cNvPr>
          <p:cNvSpPr txBox="1"/>
          <p:nvPr/>
        </p:nvSpPr>
        <p:spPr>
          <a:xfrm>
            <a:off x="6797199" y="4749286"/>
            <a:ext cx="884029" cy="38301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lIns="27000" tIns="27000" rIns="27000" bIns="27000" rtlCol="0" anchor="t">
            <a:spAutoFit/>
          </a:bodyPr>
          <a:lstStyle/>
          <a:p>
            <a:pPr defTabSz="685800">
              <a:lnSpc>
                <a:spcPct val="107000"/>
              </a:lnSpc>
              <a:spcAft>
                <a:spcPts val="600"/>
              </a:spcAft>
            </a:pP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Arjun Infrastructure Partners joins as a </a:t>
            </a:r>
            <a:r>
              <a:rPr lang="en-US" sz="675" u="sng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large</a:t>
            </a:r>
            <a:r>
              <a:rPr lang="en-US" sz="675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minority shareholder</a:t>
            </a:r>
            <a:endParaRPr lang="da-DK" sz="675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555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51C96438-1598-42DE-B8B6-83613FB944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176" y="1734741"/>
            <a:ext cx="5335442" cy="375999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17170" y="978822"/>
            <a:ext cx="6045373" cy="549381"/>
          </a:xfrm>
        </p:spPr>
        <p:txBody>
          <a:bodyPr/>
          <a:lstStyle/>
          <a:p>
            <a:r>
              <a:rPr lang="da-DK" dirty="0"/>
              <a:t>Organisation of the Bigadan Group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>
          <a:xfrm>
            <a:off x="4450814" y="6184493"/>
            <a:ext cx="242374" cy="230832"/>
          </a:xfrm>
        </p:spPr>
        <p:txBody>
          <a:bodyPr/>
          <a:lstStyle/>
          <a:p>
            <a:fld id="{3D3357BD-82DE-461C-BA21-F1E070DA4170}" type="slidenum">
              <a:rPr lang="en-GB" noProof="0" smtClean="0"/>
              <a:pPr/>
              <a:t>3</a:t>
            </a:fld>
            <a:endParaRPr lang="en-GB" noProof="0"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54CE8E19-F77B-4C08-B1F3-9CB2C8C0D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378" y="1900924"/>
            <a:ext cx="4066539" cy="271478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FF789F18-55EF-4B81-9814-6C302512828E}"/>
              </a:ext>
            </a:extLst>
          </p:cNvPr>
          <p:cNvSpPr txBox="1"/>
          <p:nvPr/>
        </p:nvSpPr>
        <p:spPr>
          <a:xfrm rot="19681941">
            <a:off x="2518485" y="3439164"/>
            <a:ext cx="4334905" cy="4154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a-DK" sz="2100" dirty="0">
                <a:solidFill>
                  <a:srgbClr val="566949"/>
                </a:solidFill>
              </a:rPr>
              <a:t>Strong Scandinavian investor platform</a:t>
            </a:r>
          </a:p>
        </p:txBody>
      </p:sp>
    </p:spTree>
    <p:extLst>
      <p:ext uri="{BB962C8B-B14F-4D97-AF65-F5344CB8AC3E}">
        <p14:creationId xmlns:p14="http://schemas.microsoft.com/office/powerpoint/2010/main" val="388701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17170" y="978822"/>
            <a:ext cx="6707477" cy="549381"/>
          </a:xfrm>
        </p:spPr>
        <p:txBody>
          <a:bodyPr/>
          <a:lstStyle/>
          <a:p>
            <a:r>
              <a:rPr lang="da-DK" dirty="0"/>
              <a:t>Sites of the Bigadan-</a:t>
            </a:r>
            <a:r>
              <a:rPr lang="da-DK" dirty="0" err="1"/>
              <a:t>group</a:t>
            </a:r>
            <a:r>
              <a:rPr lang="da-DK" dirty="0"/>
              <a:t> in Denmark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4"/>
          </p:nvPr>
        </p:nvSpPr>
        <p:spPr>
          <a:xfrm>
            <a:off x="3278960" y="5466766"/>
            <a:ext cx="300083" cy="230832"/>
          </a:xfrm>
        </p:spPr>
        <p:txBody>
          <a:bodyPr/>
          <a:lstStyle/>
          <a:p>
            <a:pPr defTabSz="685800"/>
            <a:fld id="{3D3357BD-82DE-461C-BA21-F1E070DA4170}" type="slidenum">
              <a:rPr lang="da-DK">
                <a:latin typeface="Calibri" panose="020F0502020204030204"/>
              </a:rPr>
              <a:pPr defTabSz="685800"/>
              <a:t>4</a:t>
            </a:fld>
            <a:endParaRPr lang="da-DK" dirty="0">
              <a:latin typeface="Calibri" panose="020F0502020204030204"/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0A3D4228-6FC3-415A-A7CE-E56B00863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56" y="1738312"/>
            <a:ext cx="6047193" cy="3759887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81337A1F-F17D-4F81-926B-FFD900D7AB43}"/>
              </a:ext>
            </a:extLst>
          </p:cNvPr>
          <p:cNvSpPr txBox="1"/>
          <p:nvPr/>
        </p:nvSpPr>
        <p:spPr>
          <a:xfrm>
            <a:off x="6682752" y="1767681"/>
            <a:ext cx="2461248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1500" dirty="0">
                <a:solidFill>
                  <a:srgbClr val="566949"/>
                </a:solidFill>
                <a:latin typeface="Calibri" panose="020F0502020204030204"/>
              </a:rPr>
              <a:t>Ownership and/or operating </a:t>
            </a: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566949"/>
                </a:solidFill>
                <a:latin typeface="Calibri" panose="020F0502020204030204"/>
              </a:rPr>
              <a:t>10 biogas plants in Denmark </a:t>
            </a: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566949"/>
                </a:solidFill>
                <a:latin typeface="Calibri" panose="020F0502020204030204"/>
              </a:rPr>
              <a:t>1 in Germany</a:t>
            </a:r>
          </a:p>
        </p:txBody>
      </p:sp>
    </p:spTree>
    <p:extLst>
      <p:ext uri="{BB962C8B-B14F-4D97-AF65-F5344CB8AC3E}">
        <p14:creationId xmlns:p14="http://schemas.microsoft.com/office/powerpoint/2010/main" val="4176359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e 13"/>
          <p:cNvGrpSpPr/>
          <p:nvPr/>
        </p:nvGrpSpPr>
        <p:grpSpPr>
          <a:xfrm>
            <a:off x="143664" y="2780928"/>
            <a:ext cx="8856672" cy="3101258"/>
            <a:chOff x="107504" y="2631998"/>
            <a:chExt cx="8856672" cy="3101258"/>
          </a:xfrm>
        </p:grpSpPr>
        <p:grpSp>
          <p:nvGrpSpPr>
            <p:cNvPr id="44" name="Gruppe 43"/>
            <p:cNvGrpSpPr/>
            <p:nvPr/>
          </p:nvGrpSpPr>
          <p:grpSpPr>
            <a:xfrm>
              <a:off x="107504" y="2631998"/>
              <a:ext cx="8856672" cy="3101258"/>
              <a:chOff x="107504" y="831798"/>
              <a:chExt cx="8856672" cy="3101258"/>
            </a:xfrm>
          </p:grpSpPr>
          <p:sp>
            <p:nvSpPr>
              <p:cNvPr id="4" name="Rektangel 3"/>
              <p:cNvSpPr/>
              <p:nvPr/>
            </p:nvSpPr>
            <p:spPr>
              <a:xfrm>
                <a:off x="107504" y="1108797"/>
                <a:ext cx="2808000" cy="2824259"/>
              </a:xfrm>
              <a:prstGeom prst="rect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 dirty="0"/>
              </a:p>
            </p:txBody>
          </p:sp>
          <p:sp>
            <p:nvSpPr>
              <p:cNvPr id="5" name="Rektangel 4"/>
              <p:cNvSpPr/>
              <p:nvPr/>
            </p:nvSpPr>
            <p:spPr>
              <a:xfrm>
                <a:off x="3131840" y="1108797"/>
                <a:ext cx="2808000" cy="2824259"/>
              </a:xfrm>
              <a:prstGeom prst="rect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 dirty="0"/>
              </a:p>
            </p:txBody>
          </p:sp>
          <p:sp>
            <p:nvSpPr>
              <p:cNvPr id="6" name="Rektangel 5"/>
              <p:cNvSpPr/>
              <p:nvPr/>
            </p:nvSpPr>
            <p:spPr>
              <a:xfrm>
                <a:off x="6156176" y="1108797"/>
                <a:ext cx="2808000" cy="2824259"/>
              </a:xfrm>
              <a:prstGeom prst="rect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 dirty="0"/>
              </a:p>
            </p:txBody>
          </p:sp>
          <p:sp>
            <p:nvSpPr>
              <p:cNvPr id="7" name="Tekstboks 6"/>
              <p:cNvSpPr txBox="1"/>
              <p:nvPr/>
            </p:nvSpPr>
            <p:spPr>
              <a:xfrm>
                <a:off x="107504" y="836712"/>
                <a:ext cx="28080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da-DK" b="1" dirty="0"/>
                  <a:t>Leverandører</a:t>
                </a:r>
              </a:p>
            </p:txBody>
          </p:sp>
          <p:sp>
            <p:nvSpPr>
              <p:cNvPr id="8" name="Tekstboks 7"/>
              <p:cNvSpPr txBox="1"/>
              <p:nvPr/>
            </p:nvSpPr>
            <p:spPr>
              <a:xfrm>
                <a:off x="3131840" y="850612"/>
                <a:ext cx="28080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da-DK" b="1" dirty="0"/>
                  <a:t>Biogasanlæg</a:t>
                </a:r>
              </a:p>
            </p:txBody>
          </p:sp>
          <p:sp>
            <p:nvSpPr>
              <p:cNvPr id="9" name="Tekstboks 8"/>
              <p:cNvSpPr txBox="1"/>
              <p:nvPr/>
            </p:nvSpPr>
            <p:spPr>
              <a:xfrm>
                <a:off x="6156176" y="831798"/>
                <a:ext cx="28080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da-DK" b="1" dirty="0"/>
                  <a:t>Aftager</a:t>
                </a:r>
              </a:p>
            </p:txBody>
          </p:sp>
          <p:sp>
            <p:nvSpPr>
              <p:cNvPr id="11" name="Afrundet rektangel 10"/>
              <p:cNvSpPr/>
              <p:nvPr/>
            </p:nvSpPr>
            <p:spPr>
              <a:xfrm>
                <a:off x="3311704" y="2229592"/>
                <a:ext cx="2448272" cy="57606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a-DK" sz="1600" dirty="0">
                    <a:solidFill>
                      <a:schemeClr val="tx1"/>
                    </a:solidFill>
                  </a:rPr>
                  <a:t>Kalundborg Bioenergi A/S</a:t>
                </a:r>
              </a:p>
            </p:txBody>
          </p:sp>
          <p:sp>
            <p:nvSpPr>
              <p:cNvPr id="12" name="Afrundet rektangel 11"/>
              <p:cNvSpPr/>
              <p:nvPr/>
            </p:nvSpPr>
            <p:spPr>
              <a:xfrm>
                <a:off x="3582632" y="1304764"/>
                <a:ext cx="1954502" cy="672800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da-DK" sz="1200" b="1" dirty="0">
                    <a:solidFill>
                      <a:schemeClr val="tx1"/>
                    </a:solidFill>
                  </a:rPr>
                  <a:t>Bigadan</a:t>
                </a:r>
              </a:p>
              <a:p>
                <a:pPr algn="ctr"/>
                <a:r>
                  <a:rPr lang="da-DK" sz="1200" i="1" dirty="0">
                    <a:solidFill>
                      <a:schemeClr val="tx1"/>
                    </a:solidFill>
                  </a:rPr>
                  <a:t>100 %</a:t>
                </a:r>
              </a:p>
            </p:txBody>
          </p:sp>
          <p:sp>
            <p:nvSpPr>
              <p:cNvPr id="25" name="Afrundet rektangel 24"/>
              <p:cNvSpPr/>
              <p:nvPr/>
            </p:nvSpPr>
            <p:spPr>
              <a:xfrm>
                <a:off x="6336040" y="1390225"/>
                <a:ext cx="2448272" cy="57606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a-DK" sz="1600" dirty="0">
                    <a:solidFill>
                      <a:schemeClr val="tx1"/>
                    </a:solidFill>
                  </a:rPr>
                  <a:t>Plant </a:t>
                </a:r>
                <a:r>
                  <a:rPr lang="da-DK" sz="1600" dirty="0" err="1">
                    <a:solidFill>
                      <a:schemeClr val="tx1"/>
                    </a:solidFill>
                  </a:rPr>
                  <a:t>Breeders</a:t>
                </a:r>
                <a:r>
                  <a:rPr lang="da-DK" sz="1600" dirty="0">
                    <a:solidFill>
                      <a:schemeClr val="tx1"/>
                    </a:solidFill>
                  </a:rPr>
                  <a:t> ”1”</a:t>
                </a:r>
              </a:p>
              <a:p>
                <a:pPr algn="ctr"/>
                <a:r>
                  <a:rPr lang="da-DK" sz="1200" i="1" dirty="0">
                    <a:solidFill>
                      <a:schemeClr val="tx1"/>
                    </a:solidFill>
                  </a:rPr>
                  <a:t>(lokaliseret på Sydsjælland)</a:t>
                </a:r>
              </a:p>
            </p:txBody>
          </p:sp>
          <p:sp>
            <p:nvSpPr>
              <p:cNvPr id="27" name="Afrundet rektangel 26"/>
              <p:cNvSpPr/>
              <p:nvPr/>
            </p:nvSpPr>
            <p:spPr>
              <a:xfrm>
                <a:off x="6336040" y="2229592"/>
                <a:ext cx="2448272" cy="57606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a-DK" sz="1600" dirty="0">
                    <a:solidFill>
                      <a:schemeClr val="tx1"/>
                    </a:solidFill>
                  </a:rPr>
                  <a:t>Plant </a:t>
                </a:r>
                <a:r>
                  <a:rPr lang="da-DK" sz="1600" dirty="0" err="1">
                    <a:solidFill>
                      <a:schemeClr val="tx1"/>
                    </a:solidFill>
                  </a:rPr>
                  <a:t>Breeders</a:t>
                </a:r>
                <a:r>
                  <a:rPr lang="da-DK" sz="1600" dirty="0">
                    <a:solidFill>
                      <a:schemeClr val="tx1"/>
                    </a:solidFill>
                  </a:rPr>
                  <a:t> ”2”</a:t>
                </a:r>
              </a:p>
              <a:p>
                <a:pPr algn="ctr"/>
                <a:r>
                  <a:rPr lang="da-DK" sz="1200" i="1" dirty="0">
                    <a:solidFill>
                      <a:schemeClr val="tx1"/>
                    </a:solidFill>
                  </a:rPr>
                  <a:t>(Returkørsel fra NZFU)</a:t>
                </a:r>
              </a:p>
            </p:txBody>
          </p:sp>
          <p:sp>
            <p:nvSpPr>
              <p:cNvPr id="28" name="Afrundet rektangel 27"/>
              <p:cNvSpPr/>
              <p:nvPr/>
            </p:nvSpPr>
            <p:spPr>
              <a:xfrm>
                <a:off x="6336040" y="3068960"/>
                <a:ext cx="2448272" cy="57606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a-DK" sz="1600" dirty="0">
                    <a:solidFill>
                      <a:schemeClr val="tx1"/>
                    </a:solidFill>
                  </a:rPr>
                  <a:t>Ørsted Energy</a:t>
                </a:r>
              </a:p>
              <a:p>
                <a:pPr algn="ctr"/>
                <a:r>
                  <a:rPr lang="da-DK" sz="1200" i="1" dirty="0">
                    <a:solidFill>
                      <a:schemeClr val="tx1"/>
                    </a:solidFill>
                  </a:rPr>
                  <a:t>(Injicere biogas på naturgasnettet)</a:t>
                </a:r>
              </a:p>
            </p:txBody>
          </p:sp>
          <p:cxnSp>
            <p:nvCxnSpPr>
              <p:cNvPr id="30" name="Vinklet forbindelse 29"/>
              <p:cNvCxnSpPr>
                <a:stCxn id="25" idx="1"/>
                <a:endCxn id="28" idx="1"/>
              </p:cNvCxnSpPr>
              <p:nvPr/>
            </p:nvCxnSpPr>
            <p:spPr>
              <a:xfrm rot="10800000" flipV="1">
                <a:off x="6336040" y="1678256"/>
                <a:ext cx="12700" cy="1678735"/>
              </a:xfrm>
              <a:prstGeom prst="bentConnector3">
                <a:avLst>
                  <a:gd name="adj1" fmla="val 2309094"/>
                </a:avLst>
              </a:prstGeom>
              <a:ln w="1905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Lige forbindelse 32"/>
              <p:cNvCxnSpPr>
                <a:stCxn id="11" idx="3"/>
                <a:endCxn id="27" idx="1"/>
              </p:cNvCxnSpPr>
              <p:nvPr/>
            </p:nvCxnSpPr>
            <p:spPr>
              <a:xfrm>
                <a:off x="5759976" y="2517624"/>
                <a:ext cx="576064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Afrundet rektangel 33"/>
              <p:cNvSpPr/>
              <p:nvPr/>
            </p:nvSpPr>
            <p:spPr>
              <a:xfrm>
                <a:off x="287368" y="1390225"/>
                <a:ext cx="2448272" cy="57606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a-DK" sz="1600" dirty="0">
                    <a:solidFill>
                      <a:schemeClr val="tx1"/>
                    </a:solidFill>
                  </a:rPr>
                  <a:t>Supplier of </a:t>
                </a:r>
                <a:r>
                  <a:rPr lang="da-DK" sz="1600" dirty="0" err="1">
                    <a:solidFill>
                      <a:schemeClr val="tx1"/>
                    </a:solidFill>
                  </a:rPr>
                  <a:t>Novoslam</a:t>
                </a:r>
                <a:endParaRPr lang="da-DK" sz="16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da-DK" sz="1200" i="1" dirty="0">
                    <a:solidFill>
                      <a:schemeClr val="tx1"/>
                    </a:solidFill>
                  </a:rPr>
                  <a:t>(Novozymes)</a:t>
                </a:r>
              </a:p>
            </p:txBody>
          </p:sp>
          <p:sp>
            <p:nvSpPr>
              <p:cNvPr id="35" name="Afrundet rektangel 34"/>
              <p:cNvSpPr/>
              <p:nvPr/>
            </p:nvSpPr>
            <p:spPr>
              <a:xfrm>
                <a:off x="287368" y="2229592"/>
                <a:ext cx="2448272" cy="57606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a-DK" sz="1600" dirty="0">
                    <a:solidFill>
                      <a:schemeClr val="tx1"/>
                    </a:solidFill>
                  </a:rPr>
                  <a:t>Supplier of </a:t>
                </a:r>
                <a:r>
                  <a:rPr lang="da-DK" sz="1600" dirty="0" err="1">
                    <a:solidFill>
                      <a:schemeClr val="tx1"/>
                    </a:solidFill>
                  </a:rPr>
                  <a:t>Yeast</a:t>
                </a:r>
                <a:r>
                  <a:rPr lang="da-DK" sz="1600" dirty="0">
                    <a:solidFill>
                      <a:schemeClr val="tx1"/>
                    </a:solidFill>
                  </a:rPr>
                  <a:t> </a:t>
                </a:r>
                <a:r>
                  <a:rPr lang="da-DK" sz="1600" dirty="0" err="1">
                    <a:solidFill>
                      <a:schemeClr val="tx1"/>
                    </a:solidFill>
                  </a:rPr>
                  <a:t>cream</a:t>
                </a:r>
                <a:r>
                  <a:rPr lang="da-DK" sz="1600" dirty="0">
                    <a:solidFill>
                      <a:schemeClr val="tx1"/>
                    </a:solidFill>
                  </a:rPr>
                  <a:t> </a:t>
                </a:r>
                <a:r>
                  <a:rPr lang="da-DK" sz="1200" i="1" dirty="0">
                    <a:solidFill>
                      <a:schemeClr val="tx1"/>
                    </a:solidFill>
                  </a:rPr>
                  <a:t>(Novo Nordisk)</a:t>
                </a:r>
              </a:p>
            </p:txBody>
          </p:sp>
          <p:sp>
            <p:nvSpPr>
              <p:cNvPr id="36" name="Afrundet rektangel 35"/>
              <p:cNvSpPr/>
              <p:nvPr/>
            </p:nvSpPr>
            <p:spPr>
              <a:xfrm>
                <a:off x="287368" y="3068960"/>
                <a:ext cx="2448272" cy="57606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a-DK" sz="1600" dirty="0" err="1">
                    <a:solidFill>
                      <a:schemeClr val="tx1"/>
                    </a:solidFill>
                  </a:rPr>
                  <a:t>Others</a:t>
                </a:r>
                <a:r>
                  <a:rPr lang="da-DK" sz="1600" dirty="0">
                    <a:solidFill>
                      <a:schemeClr val="tx1"/>
                    </a:solidFill>
                  </a:rPr>
                  <a:t> </a:t>
                </a:r>
                <a:r>
                  <a:rPr lang="da-DK" sz="1600" dirty="0" err="1">
                    <a:solidFill>
                      <a:schemeClr val="tx1"/>
                    </a:solidFill>
                  </a:rPr>
                  <a:t>supplier</a:t>
                </a:r>
                <a:endParaRPr lang="da-DK" sz="16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da-DK" sz="1200" i="1" dirty="0">
                    <a:solidFill>
                      <a:schemeClr val="tx1"/>
                    </a:solidFill>
                  </a:rPr>
                  <a:t>Bioman mm.</a:t>
                </a:r>
              </a:p>
            </p:txBody>
          </p:sp>
          <p:cxnSp>
            <p:nvCxnSpPr>
              <p:cNvPr id="37" name="Vinklet forbindelse 36"/>
              <p:cNvCxnSpPr>
                <a:stCxn id="34" idx="3"/>
                <a:endCxn id="36" idx="3"/>
              </p:cNvCxnSpPr>
              <p:nvPr/>
            </p:nvCxnSpPr>
            <p:spPr>
              <a:xfrm>
                <a:off x="2735640" y="1678257"/>
                <a:ext cx="12700" cy="1678735"/>
              </a:xfrm>
              <a:prstGeom prst="bentConnector3">
                <a:avLst>
                  <a:gd name="adj1" fmla="val 2381819"/>
                </a:avLst>
              </a:prstGeom>
              <a:ln w="1905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Lige forbindelse 40"/>
              <p:cNvCxnSpPr>
                <a:stCxn id="35" idx="3"/>
                <a:endCxn id="11" idx="1"/>
              </p:cNvCxnSpPr>
              <p:nvPr/>
            </p:nvCxnSpPr>
            <p:spPr>
              <a:xfrm>
                <a:off x="2735640" y="2517624"/>
                <a:ext cx="576064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1" name="Lige forbindelse 30"/>
            <p:cNvCxnSpPr/>
            <p:nvPr/>
          </p:nvCxnSpPr>
          <p:spPr>
            <a:xfrm>
              <a:off x="4522828" y="3761292"/>
              <a:ext cx="6506" cy="2685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Organizing</a:t>
            </a:r>
            <a:r>
              <a:rPr lang="da-DK" dirty="0"/>
              <a:t> of Kalundborg Bioenergi</a:t>
            </a:r>
          </a:p>
        </p:txBody>
      </p:sp>
    </p:spTree>
    <p:extLst>
      <p:ext uri="{BB962C8B-B14F-4D97-AF65-F5344CB8AC3E}">
        <p14:creationId xmlns:p14="http://schemas.microsoft.com/office/powerpoint/2010/main" val="3198272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Construction status 	SEP 19. 2017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0656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/>
              <a:t>Kalundborg Bioenergi, Denmark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6E107-30E3-4719-8A02-5C6A210272D2}" type="slidenum">
              <a:rPr lang="da-DK" smtClean="0"/>
              <a:pPr/>
              <a:t>7</a:t>
            </a:fld>
            <a:endParaRPr lang="da-DK" dirty="0"/>
          </a:p>
        </p:txBody>
      </p:sp>
      <p:sp>
        <p:nvSpPr>
          <p:cNvPr id="8" name="Pladsholder til indhold 2"/>
          <p:cNvSpPr txBox="1">
            <a:spLocks/>
          </p:cNvSpPr>
          <p:nvPr/>
        </p:nvSpPr>
        <p:spPr>
          <a:xfrm>
            <a:off x="216024" y="1556792"/>
            <a:ext cx="3203848" cy="48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lvl="2" indent="-173038" fontAlgn="auto">
              <a:spcAft>
                <a:spcPts val="0"/>
              </a:spcAft>
              <a:tabLst>
                <a:tab pos="355600" algn="l"/>
              </a:tabLst>
            </a:pPr>
            <a:r>
              <a:rPr lang="en-GB" dirty="0">
                <a:solidFill>
                  <a:srgbClr val="2F2B20"/>
                </a:solidFill>
              </a:rPr>
              <a:t>Operation since April 2018</a:t>
            </a:r>
          </a:p>
          <a:p>
            <a:pPr marL="355600" lvl="2" indent="-173038" fontAlgn="auto">
              <a:spcAft>
                <a:spcPts val="0"/>
              </a:spcAft>
              <a:tabLst>
                <a:tab pos="355600" algn="l"/>
              </a:tabLst>
            </a:pPr>
            <a:r>
              <a:rPr lang="en-GB" dirty="0">
                <a:solidFill>
                  <a:srgbClr val="2F2B20"/>
                </a:solidFill>
              </a:rPr>
              <a:t>Owned 100 % by Bigadan</a:t>
            </a:r>
          </a:p>
          <a:p>
            <a:pPr marL="355600" lvl="2" indent="-173038" fontAlgn="auto">
              <a:spcAft>
                <a:spcPts val="0"/>
              </a:spcAft>
              <a:tabLst>
                <a:tab pos="355600" algn="l"/>
              </a:tabLst>
            </a:pPr>
            <a:r>
              <a:rPr lang="en-GB" u="sng" dirty="0">
                <a:solidFill>
                  <a:srgbClr val="2F2B20"/>
                </a:solidFill>
              </a:rPr>
              <a:t>C</a:t>
            </a:r>
            <a:r>
              <a:rPr lang="en-GB" u="sng" dirty="0"/>
              <a:t>apacity: </a:t>
            </a:r>
            <a:br>
              <a:rPr lang="en-GB" dirty="0"/>
            </a:br>
            <a:r>
              <a:rPr lang="en-GB" dirty="0"/>
              <a:t>400.000 t/year</a:t>
            </a:r>
          </a:p>
          <a:p>
            <a:pPr marL="355600" lvl="2" indent="-173038" fontAlgn="auto">
              <a:spcAft>
                <a:spcPts val="0"/>
              </a:spcAft>
              <a:tabLst>
                <a:tab pos="355600" algn="l"/>
              </a:tabLst>
            </a:pPr>
            <a:r>
              <a:rPr lang="en-GB" u="sng" dirty="0"/>
              <a:t>Biomass:</a:t>
            </a:r>
            <a:br>
              <a:rPr lang="en-GB" u="sng" dirty="0"/>
            </a:br>
            <a:r>
              <a:rPr lang="en-US" dirty="0">
                <a:solidFill>
                  <a:srgbClr val="2F2B20"/>
                </a:solidFill>
              </a:rPr>
              <a:t>Residual product from Novo Nordic and </a:t>
            </a:r>
            <a:r>
              <a:rPr lang="en-US" dirty="0" err="1">
                <a:solidFill>
                  <a:srgbClr val="2F2B20"/>
                </a:solidFill>
              </a:rPr>
              <a:t>Novozymes</a:t>
            </a:r>
            <a:endParaRPr lang="en-US" dirty="0">
              <a:solidFill>
                <a:srgbClr val="2F2B20"/>
              </a:solidFill>
            </a:endParaRPr>
          </a:p>
          <a:p>
            <a:pPr marL="355600" lvl="2" indent="-173038" fontAlgn="auto">
              <a:spcAft>
                <a:spcPts val="0"/>
              </a:spcAft>
              <a:tabLst>
                <a:tab pos="355600" algn="l"/>
              </a:tabLst>
            </a:pPr>
            <a:r>
              <a:rPr lang="en-GB" u="sng" dirty="0"/>
              <a:t>Biogas production: </a:t>
            </a:r>
            <a:br>
              <a:rPr lang="en-GB" dirty="0"/>
            </a:br>
            <a:r>
              <a:rPr lang="en-GB" dirty="0"/>
              <a:t>30 million m³ methane/year</a:t>
            </a:r>
          </a:p>
          <a:p>
            <a:pPr marL="355600" lvl="2" indent="-173038" fontAlgn="auto">
              <a:spcAft>
                <a:spcPts val="0"/>
              </a:spcAft>
              <a:tabLst>
                <a:tab pos="355600" algn="l"/>
              </a:tabLst>
            </a:pPr>
            <a:r>
              <a:rPr lang="en-GB" u="sng" dirty="0"/>
              <a:t>Biogas utilisation: </a:t>
            </a:r>
            <a:br>
              <a:rPr lang="en-GB" dirty="0"/>
            </a:br>
            <a:r>
              <a:rPr lang="en-US" dirty="0">
                <a:solidFill>
                  <a:srgbClr val="2F2B20"/>
                </a:solidFill>
              </a:rPr>
              <a:t>Gas upgrading and injection into natural gas grid</a:t>
            </a:r>
          </a:p>
          <a:p>
            <a:pPr marL="355600" lvl="2" indent="-173038">
              <a:tabLst>
                <a:tab pos="355600" algn="l"/>
              </a:tabLst>
            </a:pPr>
            <a:r>
              <a:rPr lang="en-GB" u="sng" dirty="0"/>
              <a:t>Energy sales:</a:t>
            </a:r>
            <a:br>
              <a:rPr lang="en-GB" dirty="0"/>
            </a:br>
            <a:r>
              <a:rPr lang="en-US" dirty="0">
                <a:solidFill>
                  <a:srgbClr val="2F2B20"/>
                </a:solidFill>
              </a:rPr>
              <a:t>300 GWh/year - natural gas injection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395" y="4437112"/>
            <a:ext cx="4536000" cy="1633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628775"/>
            <a:ext cx="4535817" cy="23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25894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Future </a:t>
            </a:r>
            <a:r>
              <a:rPr lang="da-DK" dirty="0" err="1"/>
              <a:t>biomass</a:t>
            </a:r>
            <a:r>
              <a:rPr lang="da-DK" dirty="0"/>
              <a:t> flow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DAF2-7E78-414A-868B-22A635EE5CC6}" type="datetime5">
              <a:rPr lang="en-GB" smtClean="0"/>
              <a:t>6-Sep-23</a:t>
            </a:fld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6E107-30E3-4719-8A02-5C6A210272D2}" type="slidenum">
              <a:rPr lang="da-DK" smtClean="0"/>
              <a:pPr/>
              <a:t>8</a:t>
            </a:fld>
            <a:endParaRPr lang="da-DK" dirty="0"/>
          </a:p>
        </p:txBody>
      </p:sp>
      <p:grpSp>
        <p:nvGrpSpPr>
          <p:cNvPr id="6" name="Gruppe 5"/>
          <p:cNvGrpSpPr/>
          <p:nvPr/>
        </p:nvGrpSpPr>
        <p:grpSpPr>
          <a:xfrm>
            <a:off x="87610" y="1601614"/>
            <a:ext cx="8948886" cy="5211762"/>
            <a:chOff x="0" y="1646238"/>
            <a:chExt cx="8948886" cy="5211762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 flipH="1">
              <a:off x="0" y="1646238"/>
              <a:ext cx="8901113" cy="5211762"/>
            </a:xfrm>
            <a:custGeom>
              <a:avLst/>
              <a:gdLst>
                <a:gd name="T0" fmla="*/ 0 w 5760"/>
                <a:gd name="T1" fmla="*/ 2147483647 h 3443"/>
                <a:gd name="T2" fmla="*/ 2147483647 w 5760"/>
                <a:gd name="T3" fmla="*/ 0 h 3443"/>
                <a:gd name="T4" fmla="*/ 2147483647 w 5760"/>
                <a:gd name="T5" fmla="*/ 2147483647 h 3443"/>
                <a:gd name="T6" fmla="*/ 0 w 5760"/>
                <a:gd name="T7" fmla="*/ 2147483647 h 3443"/>
                <a:gd name="T8" fmla="*/ 0 w 5760"/>
                <a:gd name="T9" fmla="*/ 2147483647 h 34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0"/>
                <a:gd name="T16" fmla="*/ 0 h 3443"/>
                <a:gd name="T17" fmla="*/ 5760 w 5760"/>
                <a:gd name="T18" fmla="*/ 3443 h 34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0" h="3443">
                  <a:moveTo>
                    <a:pt x="0" y="459"/>
                  </a:moveTo>
                  <a:lnTo>
                    <a:pt x="5760" y="0"/>
                  </a:lnTo>
                  <a:lnTo>
                    <a:pt x="5760" y="3443"/>
                  </a:lnTo>
                  <a:lnTo>
                    <a:pt x="0" y="3443"/>
                  </a:lnTo>
                  <a:lnTo>
                    <a:pt x="0" y="459"/>
                  </a:lnTo>
                  <a:close/>
                </a:path>
              </a:pathLst>
            </a:custGeom>
            <a:solidFill>
              <a:schemeClr val="bg2"/>
            </a:solidFill>
            <a:ln w="7938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 Box 8"/>
            <p:cNvSpPr txBox="1">
              <a:spLocks noChangeAspect="1" noChangeArrowheads="1"/>
            </p:cNvSpPr>
            <p:nvPr/>
          </p:nvSpPr>
          <p:spPr bwMode="auto">
            <a:xfrm>
              <a:off x="2195736" y="2564904"/>
              <a:ext cx="1152128" cy="2308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/>
              <a:r>
                <a:rPr lang="da-DK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DEWATERING</a:t>
              </a:r>
            </a:p>
          </p:txBody>
        </p:sp>
        <p:sp>
          <p:nvSpPr>
            <p:cNvPr id="9" name="Text Box 11"/>
            <p:cNvSpPr txBox="1">
              <a:spLocks noChangeAspect="1" noChangeArrowheads="1"/>
            </p:cNvSpPr>
            <p:nvPr/>
          </p:nvSpPr>
          <p:spPr bwMode="auto">
            <a:xfrm>
              <a:off x="4373831" y="2564904"/>
              <a:ext cx="1796033" cy="2308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da-DK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TRANSPORTATION</a:t>
              </a:r>
            </a:p>
          </p:txBody>
        </p:sp>
        <p:pic>
          <p:nvPicPr>
            <p:cNvPr id="10" name="Picture 14" descr="tank2"/>
            <p:cNvPicPr preferRelativeResize="0"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6113" y="5559043"/>
              <a:ext cx="1006475" cy="763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Line 24"/>
            <p:cNvSpPr>
              <a:spLocks noChangeShapeType="1"/>
            </p:cNvSpPr>
            <p:nvPr/>
          </p:nvSpPr>
          <p:spPr bwMode="auto">
            <a:xfrm>
              <a:off x="1619250" y="2524125"/>
              <a:ext cx="0" cy="3785195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da-DK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Line 25"/>
            <p:cNvSpPr>
              <a:spLocks noChangeShapeType="1"/>
            </p:cNvSpPr>
            <p:nvPr/>
          </p:nvSpPr>
          <p:spPr bwMode="auto">
            <a:xfrm>
              <a:off x="4018962" y="2524125"/>
              <a:ext cx="0" cy="378519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a-DK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Line 26"/>
            <p:cNvSpPr>
              <a:spLocks noChangeShapeType="1"/>
            </p:cNvSpPr>
            <p:nvPr/>
          </p:nvSpPr>
          <p:spPr bwMode="auto">
            <a:xfrm>
              <a:off x="6418674" y="2524125"/>
              <a:ext cx="0" cy="3785195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da-DK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Line 27"/>
            <p:cNvSpPr>
              <a:spLocks noChangeShapeType="1"/>
            </p:cNvSpPr>
            <p:nvPr/>
          </p:nvSpPr>
          <p:spPr bwMode="auto">
            <a:xfrm>
              <a:off x="8820472" y="2524125"/>
              <a:ext cx="0" cy="3785195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da-DK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Picture 14" descr="tank2"/>
            <p:cNvPicPr preferRelativeResize="0"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5554348"/>
              <a:ext cx="1006475" cy="763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 Box 15"/>
            <p:cNvSpPr txBox="1">
              <a:spLocks noChangeAspect="1" noChangeArrowheads="1"/>
            </p:cNvSpPr>
            <p:nvPr/>
          </p:nvSpPr>
          <p:spPr bwMode="auto">
            <a:xfrm>
              <a:off x="422001" y="2568269"/>
              <a:ext cx="1411288" cy="2308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a-DK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BIOMASS</a:t>
              </a:r>
            </a:p>
          </p:txBody>
        </p:sp>
        <p:sp>
          <p:nvSpPr>
            <p:cNvPr id="17" name="Text Box 15"/>
            <p:cNvSpPr txBox="1">
              <a:spLocks noChangeAspect="1" noChangeArrowheads="1"/>
            </p:cNvSpPr>
            <p:nvPr/>
          </p:nvSpPr>
          <p:spPr bwMode="auto">
            <a:xfrm>
              <a:off x="118649" y="4994919"/>
              <a:ext cx="14112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a-DK" sz="900" dirty="0">
                  <a:latin typeface="Arial" panose="020B0604020202020204" pitchFamily="34" charset="0"/>
                  <a:cs typeface="Arial" panose="020B0604020202020204" pitchFamily="34" charset="0"/>
                </a:rPr>
                <a:t>BIOMASS FROM NZKA PRODUCTION AND WASTE WATER TREATMENT PLANT</a:t>
              </a:r>
            </a:p>
          </p:txBody>
        </p:sp>
        <p:sp>
          <p:nvSpPr>
            <p:cNvPr id="18" name="Freeform 21"/>
            <p:cNvSpPr>
              <a:spLocks noChangeAspect="1"/>
            </p:cNvSpPr>
            <p:nvPr/>
          </p:nvSpPr>
          <p:spPr bwMode="auto">
            <a:xfrm rot="1642541">
              <a:off x="3386990" y="5409876"/>
              <a:ext cx="1371567" cy="505594"/>
            </a:xfrm>
            <a:custGeom>
              <a:avLst/>
              <a:gdLst>
                <a:gd name="T0" fmla="*/ 0 w 1331"/>
                <a:gd name="T1" fmla="*/ 2147483647 h 907"/>
                <a:gd name="T2" fmla="*/ 2147483647 w 1331"/>
                <a:gd name="T3" fmla="*/ 2147483647 h 907"/>
                <a:gd name="T4" fmla="*/ 2147483647 w 1331"/>
                <a:gd name="T5" fmla="*/ 2147483647 h 907"/>
                <a:gd name="T6" fmla="*/ 2147483647 w 1331"/>
                <a:gd name="T7" fmla="*/ 0 h 907"/>
                <a:gd name="T8" fmla="*/ 2147483647 w 1331"/>
                <a:gd name="T9" fmla="*/ 2147483647 h 907"/>
                <a:gd name="T10" fmla="*/ 2147483647 w 1331"/>
                <a:gd name="T11" fmla="*/ 2147483647 h 907"/>
                <a:gd name="T12" fmla="*/ 2147483647 w 1331"/>
                <a:gd name="T13" fmla="*/ 2147483647 h 907"/>
                <a:gd name="T14" fmla="*/ 0 w 1331"/>
                <a:gd name="T15" fmla="*/ 2147483647 h 907"/>
                <a:gd name="T16" fmla="*/ 0 w 1331"/>
                <a:gd name="T17" fmla="*/ 2147483647 h 907"/>
                <a:gd name="T18" fmla="*/ 0 w 1331"/>
                <a:gd name="T19" fmla="*/ 2147483647 h 9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31"/>
                <a:gd name="T31" fmla="*/ 0 h 907"/>
                <a:gd name="T32" fmla="*/ 1331 w 1331"/>
                <a:gd name="T33" fmla="*/ 907 h 90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31" h="907">
                  <a:moveTo>
                    <a:pt x="0" y="665"/>
                  </a:moveTo>
                  <a:cubicBezTo>
                    <a:pt x="141" y="314"/>
                    <a:pt x="493" y="94"/>
                    <a:pt x="871" y="121"/>
                  </a:cubicBezTo>
                  <a:lnTo>
                    <a:pt x="810" y="0"/>
                  </a:lnTo>
                  <a:lnTo>
                    <a:pt x="1331" y="182"/>
                  </a:lnTo>
                  <a:lnTo>
                    <a:pt x="786" y="339"/>
                  </a:lnTo>
                  <a:lnTo>
                    <a:pt x="883" y="218"/>
                  </a:lnTo>
                  <a:cubicBezTo>
                    <a:pt x="476" y="246"/>
                    <a:pt x="127" y="519"/>
                    <a:pt x="0" y="907"/>
                  </a:cubicBezTo>
                  <a:lnTo>
                    <a:pt x="0" y="665"/>
                  </a:lnTo>
                  <a:close/>
                </a:path>
              </a:pathLst>
            </a:custGeom>
            <a:solidFill>
              <a:srgbClr val="AB8422">
                <a:alpha val="70195"/>
              </a:srgbClr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9" name="Picture 14" descr="tank2"/>
            <p:cNvPicPr preferRelativeResize="0"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31020" y="3205221"/>
              <a:ext cx="1006475" cy="763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Freeform 21"/>
            <p:cNvSpPr>
              <a:spLocks noChangeAspect="1"/>
            </p:cNvSpPr>
            <p:nvPr/>
          </p:nvSpPr>
          <p:spPr bwMode="auto">
            <a:xfrm rot="11584698" flipH="1" flipV="1">
              <a:off x="880514" y="3159875"/>
              <a:ext cx="3890923" cy="601677"/>
            </a:xfrm>
            <a:custGeom>
              <a:avLst/>
              <a:gdLst>
                <a:gd name="T0" fmla="*/ 0 w 1331"/>
                <a:gd name="T1" fmla="*/ 2147483647 h 907"/>
                <a:gd name="T2" fmla="*/ 2147483647 w 1331"/>
                <a:gd name="T3" fmla="*/ 2147483647 h 907"/>
                <a:gd name="T4" fmla="*/ 2147483647 w 1331"/>
                <a:gd name="T5" fmla="*/ 2147483647 h 907"/>
                <a:gd name="T6" fmla="*/ 2147483647 w 1331"/>
                <a:gd name="T7" fmla="*/ 0 h 907"/>
                <a:gd name="T8" fmla="*/ 2147483647 w 1331"/>
                <a:gd name="T9" fmla="*/ 2147483647 h 907"/>
                <a:gd name="T10" fmla="*/ 2147483647 w 1331"/>
                <a:gd name="T11" fmla="*/ 2147483647 h 907"/>
                <a:gd name="T12" fmla="*/ 2147483647 w 1331"/>
                <a:gd name="T13" fmla="*/ 2147483647 h 907"/>
                <a:gd name="T14" fmla="*/ 0 w 1331"/>
                <a:gd name="T15" fmla="*/ 2147483647 h 907"/>
                <a:gd name="T16" fmla="*/ 0 w 1331"/>
                <a:gd name="T17" fmla="*/ 2147483647 h 907"/>
                <a:gd name="T18" fmla="*/ 0 w 1331"/>
                <a:gd name="T19" fmla="*/ 2147483647 h 9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31"/>
                <a:gd name="T31" fmla="*/ 0 h 907"/>
                <a:gd name="T32" fmla="*/ 1331 w 1331"/>
                <a:gd name="T33" fmla="*/ 907 h 90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31" h="907">
                  <a:moveTo>
                    <a:pt x="0" y="665"/>
                  </a:moveTo>
                  <a:cubicBezTo>
                    <a:pt x="141" y="314"/>
                    <a:pt x="493" y="94"/>
                    <a:pt x="871" y="121"/>
                  </a:cubicBezTo>
                  <a:lnTo>
                    <a:pt x="810" y="0"/>
                  </a:lnTo>
                  <a:lnTo>
                    <a:pt x="1331" y="182"/>
                  </a:lnTo>
                  <a:lnTo>
                    <a:pt x="786" y="339"/>
                  </a:lnTo>
                  <a:lnTo>
                    <a:pt x="883" y="218"/>
                  </a:lnTo>
                  <a:cubicBezTo>
                    <a:pt x="476" y="246"/>
                    <a:pt x="127" y="519"/>
                    <a:pt x="0" y="907"/>
                  </a:cubicBezTo>
                  <a:lnTo>
                    <a:pt x="0" y="665"/>
                  </a:lnTo>
                  <a:close/>
                </a:path>
              </a:pathLst>
            </a:custGeom>
            <a:solidFill>
              <a:srgbClr val="AB8422">
                <a:alpha val="70195"/>
              </a:srgbClr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 Box 15"/>
            <p:cNvSpPr txBox="1">
              <a:spLocks noChangeAspect="1" noChangeArrowheads="1"/>
            </p:cNvSpPr>
            <p:nvPr/>
          </p:nvSpPr>
          <p:spPr bwMode="auto">
            <a:xfrm>
              <a:off x="188512" y="2888069"/>
              <a:ext cx="1411288" cy="3693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a-DK" sz="900" dirty="0">
                  <a:latin typeface="Arial" panose="020B0604020202020204" pitchFamily="34" charset="0"/>
                  <a:cs typeface="Arial" panose="020B0604020202020204" pitchFamily="34" charset="0"/>
                </a:rPr>
                <a:t>BIOMASS</a:t>
              </a:r>
            </a:p>
            <a:p>
              <a:r>
                <a:rPr lang="da-DK" sz="900" dirty="0">
                  <a:latin typeface="Arial" panose="020B0604020202020204" pitchFamily="34" charset="0"/>
                  <a:cs typeface="Arial" panose="020B0604020202020204" pitchFamily="34" charset="0"/>
                </a:rPr>
                <a:t>FROM NNKA</a:t>
              </a:r>
            </a:p>
          </p:txBody>
        </p:sp>
        <p:sp>
          <p:nvSpPr>
            <p:cNvPr id="22" name="Text Box 11"/>
            <p:cNvSpPr txBox="1">
              <a:spLocks noChangeAspect="1" noChangeArrowheads="1"/>
            </p:cNvSpPr>
            <p:nvPr/>
          </p:nvSpPr>
          <p:spPr bwMode="auto">
            <a:xfrm>
              <a:off x="6686863" y="2547839"/>
              <a:ext cx="1796033" cy="2308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da-DK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ANAEROBIC DIGESTION</a:t>
              </a:r>
            </a:p>
          </p:txBody>
        </p:sp>
        <p:pic>
          <p:nvPicPr>
            <p:cNvPr id="23" name="Picture 14" descr="tank2"/>
            <p:cNvPicPr preferRelativeResize="0"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1000" y="4023103"/>
              <a:ext cx="623055" cy="472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Text Box 15"/>
            <p:cNvSpPr txBox="1">
              <a:spLocks noChangeAspect="1" noChangeArrowheads="1"/>
            </p:cNvSpPr>
            <p:nvPr/>
          </p:nvSpPr>
          <p:spPr bwMode="auto">
            <a:xfrm>
              <a:off x="101600" y="4417833"/>
              <a:ext cx="1411288" cy="2308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a-DK" sz="900" dirty="0">
                  <a:latin typeface="Arial" panose="020B0604020202020204" pitchFamily="34" charset="0"/>
                  <a:cs typeface="Arial" panose="020B0604020202020204" pitchFamily="34" charset="0"/>
                </a:rPr>
                <a:t>BIOMASS FROM NZFU</a:t>
              </a:r>
            </a:p>
          </p:txBody>
        </p:sp>
        <p:sp>
          <p:nvSpPr>
            <p:cNvPr id="25" name="Freeform 21"/>
            <p:cNvSpPr>
              <a:spLocks noChangeAspect="1"/>
            </p:cNvSpPr>
            <p:nvPr/>
          </p:nvSpPr>
          <p:spPr bwMode="auto">
            <a:xfrm rot="13369818" flipH="1" flipV="1">
              <a:off x="5879623" y="3486650"/>
              <a:ext cx="893205" cy="601677"/>
            </a:xfrm>
            <a:custGeom>
              <a:avLst/>
              <a:gdLst>
                <a:gd name="T0" fmla="*/ 0 w 1331"/>
                <a:gd name="T1" fmla="*/ 2147483647 h 907"/>
                <a:gd name="T2" fmla="*/ 2147483647 w 1331"/>
                <a:gd name="T3" fmla="*/ 2147483647 h 907"/>
                <a:gd name="T4" fmla="*/ 2147483647 w 1331"/>
                <a:gd name="T5" fmla="*/ 2147483647 h 907"/>
                <a:gd name="T6" fmla="*/ 2147483647 w 1331"/>
                <a:gd name="T7" fmla="*/ 0 h 907"/>
                <a:gd name="T8" fmla="*/ 2147483647 w 1331"/>
                <a:gd name="T9" fmla="*/ 2147483647 h 907"/>
                <a:gd name="T10" fmla="*/ 2147483647 w 1331"/>
                <a:gd name="T11" fmla="*/ 2147483647 h 907"/>
                <a:gd name="T12" fmla="*/ 2147483647 w 1331"/>
                <a:gd name="T13" fmla="*/ 2147483647 h 907"/>
                <a:gd name="T14" fmla="*/ 0 w 1331"/>
                <a:gd name="T15" fmla="*/ 2147483647 h 907"/>
                <a:gd name="T16" fmla="*/ 0 w 1331"/>
                <a:gd name="T17" fmla="*/ 2147483647 h 907"/>
                <a:gd name="T18" fmla="*/ 0 w 1331"/>
                <a:gd name="T19" fmla="*/ 2147483647 h 9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31"/>
                <a:gd name="T31" fmla="*/ 0 h 907"/>
                <a:gd name="T32" fmla="*/ 1331 w 1331"/>
                <a:gd name="T33" fmla="*/ 907 h 90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31" h="907">
                  <a:moveTo>
                    <a:pt x="0" y="665"/>
                  </a:moveTo>
                  <a:cubicBezTo>
                    <a:pt x="141" y="314"/>
                    <a:pt x="493" y="94"/>
                    <a:pt x="871" y="121"/>
                  </a:cubicBezTo>
                  <a:lnTo>
                    <a:pt x="810" y="0"/>
                  </a:lnTo>
                  <a:lnTo>
                    <a:pt x="1331" y="182"/>
                  </a:lnTo>
                  <a:lnTo>
                    <a:pt x="786" y="339"/>
                  </a:lnTo>
                  <a:lnTo>
                    <a:pt x="883" y="218"/>
                  </a:lnTo>
                  <a:cubicBezTo>
                    <a:pt x="476" y="246"/>
                    <a:pt x="127" y="519"/>
                    <a:pt x="0" y="907"/>
                  </a:cubicBezTo>
                  <a:lnTo>
                    <a:pt x="0" y="665"/>
                  </a:lnTo>
                  <a:close/>
                </a:path>
              </a:pathLst>
            </a:custGeom>
            <a:solidFill>
              <a:srgbClr val="AB8422">
                <a:alpha val="70195"/>
              </a:srgbClr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 rot="10585981" flipH="1" flipV="1">
              <a:off x="1263579" y="5218452"/>
              <a:ext cx="682373" cy="581821"/>
            </a:xfrm>
            <a:custGeom>
              <a:avLst/>
              <a:gdLst>
                <a:gd name="T0" fmla="*/ 0 w 1331"/>
                <a:gd name="T1" fmla="*/ 2147483647 h 907"/>
                <a:gd name="T2" fmla="*/ 2147483647 w 1331"/>
                <a:gd name="T3" fmla="*/ 2147483647 h 907"/>
                <a:gd name="T4" fmla="*/ 2147483647 w 1331"/>
                <a:gd name="T5" fmla="*/ 2147483647 h 907"/>
                <a:gd name="T6" fmla="*/ 2147483647 w 1331"/>
                <a:gd name="T7" fmla="*/ 0 h 907"/>
                <a:gd name="T8" fmla="*/ 2147483647 w 1331"/>
                <a:gd name="T9" fmla="*/ 2147483647 h 907"/>
                <a:gd name="T10" fmla="*/ 2147483647 w 1331"/>
                <a:gd name="T11" fmla="*/ 2147483647 h 907"/>
                <a:gd name="T12" fmla="*/ 2147483647 w 1331"/>
                <a:gd name="T13" fmla="*/ 2147483647 h 907"/>
                <a:gd name="T14" fmla="*/ 0 w 1331"/>
                <a:gd name="T15" fmla="*/ 2147483647 h 907"/>
                <a:gd name="T16" fmla="*/ 0 w 1331"/>
                <a:gd name="T17" fmla="*/ 2147483647 h 907"/>
                <a:gd name="T18" fmla="*/ 0 w 1331"/>
                <a:gd name="T19" fmla="*/ 2147483647 h 9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31"/>
                <a:gd name="T31" fmla="*/ 0 h 907"/>
                <a:gd name="T32" fmla="*/ 1331 w 1331"/>
                <a:gd name="T33" fmla="*/ 907 h 90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31" h="907">
                  <a:moveTo>
                    <a:pt x="0" y="665"/>
                  </a:moveTo>
                  <a:cubicBezTo>
                    <a:pt x="141" y="314"/>
                    <a:pt x="493" y="94"/>
                    <a:pt x="871" y="121"/>
                  </a:cubicBezTo>
                  <a:lnTo>
                    <a:pt x="810" y="0"/>
                  </a:lnTo>
                  <a:lnTo>
                    <a:pt x="1331" y="182"/>
                  </a:lnTo>
                  <a:lnTo>
                    <a:pt x="786" y="339"/>
                  </a:lnTo>
                  <a:lnTo>
                    <a:pt x="883" y="218"/>
                  </a:lnTo>
                  <a:cubicBezTo>
                    <a:pt x="476" y="246"/>
                    <a:pt x="127" y="519"/>
                    <a:pt x="0" y="907"/>
                  </a:cubicBezTo>
                  <a:lnTo>
                    <a:pt x="0" y="665"/>
                  </a:lnTo>
                  <a:close/>
                </a:path>
              </a:pathLst>
            </a:custGeom>
            <a:solidFill>
              <a:srgbClr val="AB8422">
                <a:alpha val="70195"/>
              </a:srgbClr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" name="Picture 109" descr="centrun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46394" y="5085974"/>
              <a:ext cx="1650811" cy="628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" descr="http://ww1.prweb.com/prfiles/2013/04/01/10572155/oilmens-3rd-generation-DEF-tank-wagon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9893" y="3296519"/>
              <a:ext cx="1122734" cy="7484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Freeform 21"/>
            <p:cNvSpPr>
              <a:spLocks noChangeAspect="1"/>
            </p:cNvSpPr>
            <p:nvPr/>
          </p:nvSpPr>
          <p:spPr bwMode="auto">
            <a:xfrm rot="19611069" flipV="1">
              <a:off x="5624292" y="5657239"/>
              <a:ext cx="1091145" cy="505594"/>
            </a:xfrm>
            <a:custGeom>
              <a:avLst/>
              <a:gdLst>
                <a:gd name="T0" fmla="*/ 0 w 1331"/>
                <a:gd name="T1" fmla="*/ 2147483647 h 907"/>
                <a:gd name="T2" fmla="*/ 2147483647 w 1331"/>
                <a:gd name="T3" fmla="*/ 2147483647 h 907"/>
                <a:gd name="T4" fmla="*/ 2147483647 w 1331"/>
                <a:gd name="T5" fmla="*/ 2147483647 h 907"/>
                <a:gd name="T6" fmla="*/ 2147483647 w 1331"/>
                <a:gd name="T7" fmla="*/ 0 h 907"/>
                <a:gd name="T8" fmla="*/ 2147483647 w 1331"/>
                <a:gd name="T9" fmla="*/ 2147483647 h 907"/>
                <a:gd name="T10" fmla="*/ 2147483647 w 1331"/>
                <a:gd name="T11" fmla="*/ 2147483647 h 907"/>
                <a:gd name="T12" fmla="*/ 2147483647 w 1331"/>
                <a:gd name="T13" fmla="*/ 2147483647 h 907"/>
                <a:gd name="T14" fmla="*/ 0 w 1331"/>
                <a:gd name="T15" fmla="*/ 2147483647 h 907"/>
                <a:gd name="T16" fmla="*/ 0 w 1331"/>
                <a:gd name="T17" fmla="*/ 2147483647 h 907"/>
                <a:gd name="T18" fmla="*/ 0 w 1331"/>
                <a:gd name="T19" fmla="*/ 2147483647 h 9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31"/>
                <a:gd name="T31" fmla="*/ 0 h 907"/>
                <a:gd name="T32" fmla="*/ 1331 w 1331"/>
                <a:gd name="T33" fmla="*/ 907 h 90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31" h="907">
                  <a:moveTo>
                    <a:pt x="0" y="665"/>
                  </a:moveTo>
                  <a:cubicBezTo>
                    <a:pt x="141" y="314"/>
                    <a:pt x="493" y="94"/>
                    <a:pt x="871" y="121"/>
                  </a:cubicBezTo>
                  <a:lnTo>
                    <a:pt x="810" y="0"/>
                  </a:lnTo>
                  <a:lnTo>
                    <a:pt x="1331" y="182"/>
                  </a:lnTo>
                  <a:lnTo>
                    <a:pt x="786" y="339"/>
                  </a:lnTo>
                  <a:lnTo>
                    <a:pt x="883" y="218"/>
                  </a:lnTo>
                  <a:cubicBezTo>
                    <a:pt x="476" y="246"/>
                    <a:pt x="127" y="519"/>
                    <a:pt x="0" y="907"/>
                  </a:cubicBezTo>
                  <a:lnTo>
                    <a:pt x="0" y="665"/>
                  </a:lnTo>
                  <a:close/>
                </a:path>
              </a:pathLst>
            </a:custGeom>
            <a:solidFill>
              <a:srgbClr val="AB8422">
                <a:alpha val="70195"/>
              </a:srgbClr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" name="Picture 10" descr="The new program delivers superior Class A biosolids and saves 1,275 gallons/day of diesel fuel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400" y="5714132"/>
              <a:ext cx="1118772" cy="8362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 Box 15"/>
            <p:cNvSpPr txBox="1">
              <a:spLocks noChangeAspect="1" noChangeArrowheads="1"/>
            </p:cNvSpPr>
            <p:nvPr/>
          </p:nvSpPr>
          <p:spPr bwMode="auto">
            <a:xfrm>
              <a:off x="6879235" y="3581400"/>
              <a:ext cx="1411288" cy="923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If needed, additional dilution liquid can be collected at NZKA</a:t>
              </a:r>
            </a:p>
            <a:p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Gas production =</a:t>
              </a:r>
            </a:p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8.40 mill Nm3 CH4/y</a:t>
              </a:r>
            </a:p>
          </p:txBody>
        </p:sp>
        <p:sp>
          <p:nvSpPr>
            <p:cNvPr id="32" name="Freeform 21"/>
            <p:cNvSpPr>
              <a:spLocks noChangeAspect="1"/>
            </p:cNvSpPr>
            <p:nvPr/>
          </p:nvSpPr>
          <p:spPr bwMode="auto">
            <a:xfrm rot="11287707" flipH="1" flipV="1">
              <a:off x="1140020" y="4194451"/>
              <a:ext cx="3530824" cy="601677"/>
            </a:xfrm>
            <a:custGeom>
              <a:avLst/>
              <a:gdLst>
                <a:gd name="T0" fmla="*/ 0 w 1331"/>
                <a:gd name="T1" fmla="*/ 2147483647 h 907"/>
                <a:gd name="T2" fmla="*/ 2147483647 w 1331"/>
                <a:gd name="T3" fmla="*/ 2147483647 h 907"/>
                <a:gd name="T4" fmla="*/ 2147483647 w 1331"/>
                <a:gd name="T5" fmla="*/ 2147483647 h 907"/>
                <a:gd name="T6" fmla="*/ 2147483647 w 1331"/>
                <a:gd name="T7" fmla="*/ 0 h 907"/>
                <a:gd name="T8" fmla="*/ 2147483647 w 1331"/>
                <a:gd name="T9" fmla="*/ 2147483647 h 907"/>
                <a:gd name="T10" fmla="*/ 2147483647 w 1331"/>
                <a:gd name="T11" fmla="*/ 2147483647 h 907"/>
                <a:gd name="T12" fmla="*/ 2147483647 w 1331"/>
                <a:gd name="T13" fmla="*/ 2147483647 h 907"/>
                <a:gd name="T14" fmla="*/ 0 w 1331"/>
                <a:gd name="T15" fmla="*/ 2147483647 h 907"/>
                <a:gd name="T16" fmla="*/ 0 w 1331"/>
                <a:gd name="T17" fmla="*/ 2147483647 h 907"/>
                <a:gd name="T18" fmla="*/ 0 w 1331"/>
                <a:gd name="T19" fmla="*/ 2147483647 h 9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31"/>
                <a:gd name="T31" fmla="*/ 0 h 907"/>
                <a:gd name="T32" fmla="*/ 1331 w 1331"/>
                <a:gd name="T33" fmla="*/ 907 h 90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31" h="907">
                  <a:moveTo>
                    <a:pt x="0" y="665"/>
                  </a:moveTo>
                  <a:cubicBezTo>
                    <a:pt x="141" y="314"/>
                    <a:pt x="493" y="94"/>
                    <a:pt x="871" y="121"/>
                  </a:cubicBezTo>
                  <a:lnTo>
                    <a:pt x="810" y="0"/>
                  </a:lnTo>
                  <a:lnTo>
                    <a:pt x="1331" y="182"/>
                  </a:lnTo>
                  <a:lnTo>
                    <a:pt x="786" y="339"/>
                  </a:lnTo>
                  <a:lnTo>
                    <a:pt x="883" y="218"/>
                  </a:lnTo>
                  <a:cubicBezTo>
                    <a:pt x="476" y="246"/>
                    <a:pt x="127" y="519"/>
                    <a:pt x="0" y="907"/>
                  </a:cubicBezTo>
                  <a:lnTo>
                    <a:pt x="0" y="665"/>
                  </a:lnTo>
                  <a:close/>
                </a:path>
              </a:pathLst>
            </a:custGeom>
            <a:solidFill>
              <a:srgbClr val="AB8422">
                <a:alpha val="70195"/>
              </a:srgbClr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21"/>
            <p:cNvSpPr>
              <a:spLocks noChangeAspect="1"/>
            </p:cNvSpPr>
            <p:nvPr/>
          </p:nvSpPr>
          <p:spPr bwMode="auto">
            <a:xfrm rot="20432808" flipV="1">
              <a:off x="5714079" y="4361238"/>
              <a:ext cx="1091145" cy="505594"/>
            </a:xfrm>
            <a:custGeom>
              <a:avLst/>
              <a:gdLst>
                <a:gd name="T0" fmla="*/ 0 w 1331"/>
                <a:gd name="T1" fmla="*/ 2147483647 h 907"/>
                <a:gd name="T2" fmla="*/ 2147483647 w 1331"/>
                <a:gd name="T3" fmla="*/ 2147483647 h 907"/>
                <a:gd name="T4" fmla="*/ 2147483647 w 1331"/>
                <a:gd name="T5" fmla="*/ 2147483647 h 907"/>
                <a:gd name="T6" fmla="*/ 2147483647 w 1331"/>
                <a:gd name="T7" fmla="*/ 0 h 907"/>
                <a:gd name="T8" fmla="*/ 2147483647 w 1331"/>
                <a:gd name="T9" fmla="*/ 2147483647 h 907"/>
                <a:gd name="T10" fmla="*/ 2147483647 w 1331"/>
                <a:gd name="T11" fmla="*/ 2147483647 h 907"/>
                <a:gd name="T12" fmla="*/ 2147483647 w 1331"/>
                <a:gd name="T13" fmla="*/ 2147483647 h 907"/>
                <a:gd name="T14" fmla="*/ 0 w 1331"/>
                <a:gd name="T15" fmla="*/ 2147483647 h 907"/>
                <a:gd name="T16" fmla="*/ 0 w 1331"/>
                <a:gd name="T17" fmla="*/ 2147483647 h 907"/>
                <a:gd name="T18" fmla="*/ 0 w 1331"/>
                <a:gd name="T19" fmla="*/ 2147483647 h 9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31"/>
                <a:gd name="T31" fmla="*/ 0 h 907"/>
                <a:gd name="T32" fmla="*/ 1331 w 1331"/>
                <a:gd name="T33" fmla="*/ 907 h 90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31" h="907">
                  <a:moveTo>
                    <a:pt x="0" y="665"/>
                  </a:moveTo>
                  <a:cubicBezTo>
                    <a:pt x="141" y="314"/>
                    <a:pt x="493" y="94"/>
                    <a:pt x="871" y="121"/>
                  </a:cubicBezTo>
                  <a:lnTo>
                    <a:pt x="810" y="0"/>
                  </a:lnTo>
                  <a:lnTo>
                    <a:pt x="1331" y="182"/>
                  </a:lnTo>
                  <a:lnTo>
                    <a:pt x="786" y="339"/>
                  </a:lnTo>
                  <a:lnTo>
                    <a:pt x="883" y="218"/>
                  </a:lnTo>
                  <a:cubicBezTo>
                    <a:pt x="476" y="246"/>
                    <a:pt x="127" y="519"/>
                    <a:pt x="0" y="907"/>
                  </a:cubicBezTo>
                  <a:lnTo>
                    <a:pt x="0" y="665"/>
                  </a:lnTo>
                  <a:close/>
                </a:path>
              </a:pathLst>
            </a:custGeom>
            <a:solidFill>
              <a:srgbClr val="AB8422">
                <a:alpha val="70195"/>
              </a:srgbClr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4" name="Picture 2" descr="http://ww1.prweb.com/prfiles/2013/04/01/10572155/oilmens-3rd-generation-DEF-tank-wagon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9893" y="4265398"/>
              <a:ext cx="1122734" cy="7484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Rectangle 40"/>
            <p:cNvSpPr/>
            <p:nvPr/>
          </p:nvSpPr>
          <p:spPr>
            <a:xfrm>
              <a:off x="2343046" y="2974389"/>
              <a:ext cx="8194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da-DK" sz="900" dirty="0">
                  <a:latin typeface="Arial" panose="020B0604020202020204" pitchFamily="34" charset="0"/>
                  <a:cs typeface="Arial" panose="020B0604020202020204" pitchFamily="34" charset="0"/>
                </a:rPr>
                <a:t>68,000 ton/y</a:t>
              </a:r>
            </a:p>
            <a:p>
              <a:pPr algn="ctr"/>
              <a:r>
                <a:rPr lang="da-DK" sz="900" dirty="0">
                  <a:latin typeface="Arial" panose="020B0604020202020204" pitchFamily="34" charset="0"/>
                  <a:cs typeface="Arial" panose="020B0604020202020204" pitchFamily="34" charset="0"/>
                </a:rPr>
                <a:t>DM = 16%</a:t>
              </a:r>
            </a:p>
          </p:txBody>
        </p:sp>
        <p:sp>
          <p:nvSpPr>
            <p:cNvPr id="36" name="Rectangle 51"/>
            <p:cNvSpPr/>
            <p:nvPr/>
          </p:nvSpPr>
          <p:spPr>
            <a:xfrm>
              <a:off x="3730018" y="5211802"/>
              <a:ext cx="8835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da-DK" sz="900" dirty="0">
                  <a:latin typeface="Arial" panose="020B0604020202020204" pitchFamily="34" charset="0"/>
                  <a:cs typeface="Arial" panose="020B0604020202020204" pitchFamily="34" charset="0"/>
                </a:rPr>
                <a:t>150,500 ton/y</a:t>
              </a:r>
            </a:p>
            <a:p>
              <a:pPr algn="ctr"/>
              <a:r>
                <a:rPr lang="da-DK" sz="900" dirty="0">
                  <a:latin typeface="Arial" panose="020B0604020202020204" pitchFamily="34" charset="0"/>
                  <a:cs typeface="Arial" panose="020B0604020202020204" pitchFamily="34" charset="0"/>
                </a:rPr>
                <a:t>DM = 19%</a:t>
              </a:r>
            </a:p>
          </p:txBody>
        </p:sp>
        <p:sp>
          <p:nvSpPr>
            <p:cNvPr id="37" name="Rectangle 49"/>
            <p:cNvSpPr/>
            <p:nvPr/>
          </p:nvSpPr>
          <p:spPr>
            <a:xfrm>
              <a:off x="2362071" y="4045008"/>
              <a:ext cx="8194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da-DK" sz="900" dirty="0">
                  <a:latin typeface="Arial" panose="020B0604020202020204" pitchFamily="34" charset="0"/>
                  <a:cs typeface="Arial" panose="020B0604020202020204" pitchFamily="34" charset="0"/>
                </a:rPr>
                <a:t>75,000 ton/y</a:t>
              </a:r>
            </a:p>
            <a:p>
              <a:pPr algn="ctr"/>
              <a:r>
                <a:rPr lang="da-DK" sz="900" dirty="0">
                  <a:latin typeface="Arial" panose="020B0604020202020204" pitchFamily="34" charset="0"/>
                  <a:cs typeface="Arial" panose="020B0604020202020204" pitchFamily="34" charset="0"/>
                </a:rPr>
                <a:t>DM = 4%</a:t>
              </a:r>
            </a:p>
          </p:txBody>
        </p:sp>
        <p:sp>
          <p:nvSpPr>
            <p:cNvPr id="38" name="Rectangle 45"/>
            <p:cNvSpPr/>
            <p:nvPr/>
          </p:nvSpPr>
          <p:spPr>
            <a:xfrm>
              <a:off x="6765565" y="2886670"/>
              <a:ext cx="1524776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da-DK" sz="900" dirty="0">
                  <a:latin typeface="Arial" panose="020B0604020202020204" pitchFamily="34" charset="0"/>
                  <a:cs typeface="Arial" panose="020B0604020202020204" pitchFamily="34" charset="0"/>
                </a:rPr>
                <a:t>287,500 ton/y</a:t>
              </a:r>
            </a:p>
            <a:p>
              <a:pPr algn="ctr"/>
              <a:r>
                <a:rPr lang="da-DK" sz="900" dirty="0">
                  <a:latin typeface="Arial" panose="020B0604020202020204" pitchFamily="34" charset="0"/>
                  <a:cs typeface="Arial" panose="020B0604020202020204" pitchFamily="34" charset="0"/>
                </a:rPr>
                <a:t>42.000 ton TS (14,6% TS)</a:t>
              </a:r>
            </a:p>
            <a:p>
              <a:pPr algn="ctr"/>
              <a:r>
                <a:rPr lang="da-DK" sz="900" dirty="0">
                  <a:latin typeface="Arial" panose="020B0604020202020204" pitchFamily="34" charset="0"/>
                  <a:cs typeface="Arial" panose="020B0604020202020204" pitchFamily="34" charset="0"/>
                </a:rPr>
                <a:t>TN = 6.1 g/L</a:t>
              </a:r>
            </a:p>
            <a:p>
              <a:pPr algn="ctr"/>
              <a:r>
                <a:rPr lang="da-DK" sz="900" dirty="0">
                  <a:latin typeface="Arial" panose="020B0604020202020204" pitchFamily="34" charset="0"/>
                  <a:cs typeface="Arial" panose="020B0604020202020204" pitchFamily="34" charset="0"/>
                </a:rPr>
                <a:t>TP = 3.3 g/L</a:t>
              </a:r>
            </a:p>
            <a:p>
              <a:pPr algn="ctr"/>
              <a:endParaRPr lang="da-DK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da-DK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Freeform 21"/>
            <p:cNvSpPr>
              <a:spLocks noChangeAspect="1"/>
            </p:cNvSpPr>
            <p:nvPr/>
          </p:nvSpPr>
          <p:spPr bwMode="auto">
            <a:xfrm rot="15374172" flipH="1" flipV="1">
              <a:off x="7343253" y="5747007"/>
              <a:ext cx="893205" cy="601677"/>
            </a:xfrm>
            <a:custGeom>
              <a:avLst/>
              <a:gdLst>
                <a:gd name="T0" fmla="*/ 0 w 1331"/>
                <a:gd name="T1" fmla="*/ 2147483647 h 907"/>
                <a:gd name="T2" fmla="*/ 2147483647 w 1331"/>
                <a:gd name="T3" fmla="*/ 2147483647 h 907"/>
                <a:gd name="T4" fmla="*/ 2147483647 w 1331"/>
                <a:gd name="T5" fmla="*/ 2147483647 h 907"/>
                <a:gd name="T6" fmla="*/ 2147483647 w 1331"/>
                <a:gd name="T7" fmla="*/ 0 h 907"/>
                <a:gd name="T8" fmla="*/ 2147483647 w 1331"/>
                <a:gd name="T9" fmla="*/ 2147483647 h 907"/>
                <a:gd name="T10" fmla="*/ 2147483647 w 1331"/>
                <a:gd name="T11" fmla="*/ 2147483647 h 907"/>
                <a:gd name="T12" fmla="*/ 2147483647 w 1331"/>
                <a:gd name="T13" fmla="*/ 2147483647 h 907"/>
                <a:gd name="T14" fmla="*/ 0 w 1331"/>
                <a:gd name="T15" fmla="*/ 2147483647 h 907"/>
                <a:gd name="T16" fmla="*/ 0 w 1331"/>
                <a:gd name="T17" fmla="*/ 2147483647 h 907"/>
                <a:gd name="T18" fmla="*/ 0 w 1331"/>
                <a:gd name="T19" fmla="*/ 2147483647 h 9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31"/>
                <a:gd name="T31" fmla="*/ 0 h 907"/>
                <a:gd name="T32" fmla="*/ 1331 w 1331"/>
                <a:gd name="T33" fmla="*/ 907 h 90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31" h="907">
                  <a:moveTo>
                    <a:pt x="0" y="665"/>
                  </a:moveTo>
                  <a:cubicBezTo>
                    <a:pt x="141" y="314"/>
                    <a:pt x="493" y="94"/>
                    <a:pt x="871" y="121"/>
                  </a:cubicBezTo>
                  <a:lnTo>
                    <a:pt x="810" y="0"/>
                  </a:lnTo>
                  <a:lnTo>
                    <a:pt x="1331" y="182"/>
                  </a:lnTo>
                  <a:lnTo>
                    <a:pt x="786" y="339"/>
                  </a:lnTo>
                  <a:lnTo>
                    <a:pt x="883" y="218"/>
                  </a:lnTo>
                  <a:cubicBezTo>
                    <a:pt x="476" y="246"/>
                    <a:pt x="127" y="519"/>
                    <a:pt x="0" y="907"/>
                  </a:cubicBezTo>
                  <a:lnTo>
                    <a:pt x="0" y="665"/>
                  </a:lnTo>
                  <a:close/>
                </a:path>
              </a:pathLst>
            </a:custGeom>
            <a:solidFill>
              <a:srgbClr val="AB8422">
                <a:alpha val="70195"/>
              </a:srgbClr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0" name="Picture Placeholder 12" descr="shutterstock_21483163.jpg"/>
            <p:cNvPicPr>
              <a:picLocks noChangeAspect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6726333" y="4495800"/>
              <a:ext cx="1680778" cy="1368152"/>
            </a:xfrm>
            <a:custGeom>
              <a:avLst/>
              <a:gdLst>
                <a:gd name="connsiteX0" fmla="*/ 0 w 8894762"/>
                <a:gd name="connsiteY0" fmla="*/ 0 h 6858000"/>
                <a:gd name="connsiteX1" fmla="*/ 8894762 w 8894762"/>
                <a:gd name="connsiteY1" fmla="*/ 0 h 6858000"/>
                <a:gd name="connsiteX2" fmla="*/ 8894762 w 8894762"/>
                <a:gd name="connsiteY2" fmla="*/ 6858000 h 6858000"/>
                <a:gd name="connsiteX3" fmla="*/ 0 w 8894762"/>
                <a:gd name="connsiteY3" fmla="*/ 6858000 h 6858000"/>
                <a:gd name="connsiteX4" fmla="*/ 0 w 8894762"/>
                <a:gd name="connsiteY4" fmla="*/ 0 h 6858000"/>
                <a:gd name="connsiteX0" fmla="*/ 0 w 8894762"/>
                <a:gd name="connsiteY0" fmla="*/ 1472540 h 6858000"/>
                <a:gd name="connsiteX1" fmla="*/ 8894762 w 8894762"/>
                <a:gd name="connsiteY1" fmla="*/ 0 h 6858000"/>
                <a:gd name="connsiteX2" fmla="*/ 8894762 w 8894762"/>
                <a:gd name="connsiteY2" fmla="*/ 6858000 h 6858000"/>
                <a:gd name="connsiteX3" fmla="*/ 0 w 8894762"/>
                <a:gd name="connsiteY3" fmla="*/ 6858000 h 6858000"/>
                <a:gd name="connsiteX4" fmla="*/ 0 w 8894762"/>
                <a:gd name="connsiteY4" fmla="*/ 1472540 h 6858000"/>
                <a:gd name="connsiteX0" fmla="*/ 0 w 8894762"/>
                <a:gd name="connsiteY0" fmla="*/ 1163781 h 6858000"/>
                <a:gd name="connsiteX1" fmla="*/ 8894762 w 8894762"/>
                <a:gd name="connsiteY1" fmla="*/ 0 h 6858000"/>
                <a:gd name="connsiteX2" fmla="*/ 8894762 w 8894762"/>
                <a:gd name="connsiteY2" fmla="*/ 6858000 h 6858000"/>
                <a:gd name="connsiteX3" fmla="*/ 0 w 8894762"/>
                <a:gd name="connsiteY3" fmla="*/ 6858000 h 6858000"/>
                <a:gd name="connsiteX4" fmla="*/ 0 w 8894762"/>
                <a:gd name="connsiteY4" fmla="*/ 1163781 h 6858000"/>
                <a:gd name="connsiteX0" fmla="*/ 0 w 8894762"/>
                <a:gd name="connsiteY0" fmla="*/ 1163781 h 6858000"/>
                <a:gd name="connsiteX1" fmla="*/ 8894762 w 8894762"/>
                <a:gd name="connsiteY1" fmla="*/ 0 h 6858000"/>
                <a:gd name="connsiteX2" fmla="*/ 8894762 w 8894762"/>
                <a:gd name="connsiteY2" fmla="*/ 6858000 h 6858000"/>
                <a:gd name="connsiteX3" fmla="*/ 0 w 8894762"/>
                <a:gd name="connsiteY3" fmla="*/ 6127668 h 6858000"/>
                <a:gd name="connsiteX4" fmla="*/ 0 w 8894762"/>
                <a:gd name="connsiteY4" fmla="*/ 1163781 h 6858000"/>
                <a:gd name="connsiteX0" fmla="*/ 0 w 8894762"/>
                <a:gd name="connsiteY0" fmla="*/ 1163781 h 6858000"/>
                <a:gd name="connsiteX1" fmla="*/ 8894762 w 8894762"/>
                <a:gd name="connsiteY1" fmla="*/ 0 h 6858000"/>
                <a:gd name="connsiteX2" fmla="*/ 8894762 w 8894762"/>
                <a:gd name="connsiteY2" fmla="*/ 6858000 h 6858000"/>
                <a:gd name="connsiteX3" fmla="*/ 0 w 8894762"/>
                <a:gd name="connsiteY3" fmla="*/ 6127668 h 6858000"/>
                <a:gd name="connsiteX4" fmla="*/ 0 w 8894762"/>
                <a:gd name="connsiteY4" fmla="*/ 1163781 h 6858000"/>
                <a:gd name="connsiteX0" fmla="*/ 0 w 8894762"/>
                <a:gd name="connsiteY0" fmla="*/ 1163781 h 6858000"/>
                <a:gd name="connsiteX1" fmla="*/ 8894762 w 8894762"/>
                <a:gd name="connsiteY1" fmla="*/ 0 h 6858000"/>
                <a:gd name="connsiteX2" fmla="*/ 8894762 w 8894762"/>
                <a:gd name="connsiteY2" fmla="*/ 6858000 h 6858000"/>
                <a:gd name="connsiteX3" fmla="*/ 0 w 8894762"/>
                <a:gd name="connsiteY3" fmla="*/ 6282047 h 6858000"/>
                <a:gd name="connsiteX4" fmla="*/ 0 w 8894762"/>
                <a:gd name="connsiteY4" fmla="*/ 1163781 h 6858000"/>
                <a:gd name="connsiteX0" fmla="*/ 0 w 8894762"/>
                <a:gd name="connsiteY0" fmla="*/ 1163781 h 6858000"/>
                <a:gd name="connsiteX1" fmla="*/ 8894762 w 8894762"/>
                <a:gd name="connsiteY1" fmla="*/ 0 h 6858000"/>
                <a:gd name="connsiteX2" fmla="*/ 8894762 w 8894762"/>
                <a:gd name="connsiteY2" fmla="*/ 6858000 h 6858000"/>
                <a:gd name="connsiteX3" fmla="*/ 3681494 w 8894762"/>
                <a:gd name="connsiteY3" fmla="*/ 6852062 h 6858000"/>
                <a:gd name="connsiteX4" fmla="*/ 0 w 8894762"/>
                <a:gd name="connsiteY4" fmla="*/ 6282047 h 6858000"/>
                <a:gd name="connsiteX5" fmla="*/ 0 w 8894762"/>
                <a:gd name="connsiteY5" fmla="*/ 1163781 h 6858000"/>
                <a:gd name="connsiteX0" fmla="*/ 0 w 8894762"/>
                <a:gd name="connsiteY0" fmla="*/ 145472 h 5839691"/>
                <a:gd name="connsiteX1" fmla="*/ 8894762 w 8894762"/>
                <a:gd name="connsiteY1" fmla="*/ 0 h 5839691"/>
                <a:gd name="connsiteX2" fmla="*/ 8894762 w 8894762"/>
                <a:gd name="connsiteY2" fmla="*/ 5839691 h 5839691"/>
                <a:gd name="connsiteX3" fmla="*/ 3681494 w 8894762"/>
                <a:gd name="connsiteY3" fmla="*/ 5833753 h 5839691"/>
                <a:gd name="connsiteX4" fmla="*/ 0 w 8894762"/>
                <a:gd name="connsiteY4" fmla="*/ 5263738 h 5839691"/>
                <a:gd name="connsiteX5" fmla="*/ 0 w 8894762"/>
                <a:gd name="connsiteY5" fmla="*/ 145472 h 5839691"/>
                <a:gd name="connsiteX0" fmla="*/ 0 w 8894762"/>
                <a:gd name="connsiteY0" fmla="*/ 477981 h 5839691"/>
                <a:gd name="connsiteX1" fmla="*/ 8894762 w 8894762"/>
                <a:gd name="connsiteY1" fmla="*/ 0 h 5839691"/>
                <a:gd name="connsiteX2" fmla="*/ 8894762 w 8894762"/>
                <a:gd name="connsiteY2" fmla="*/ 5839691 h 5839691"/>
                <a:gd name="connsiteX3" fmla="*/ 3681494 w 8894762"/>
                <a:gd name="connsiteY3" fmla="*/ 5833753 h 5839691"/>
                <a:gd name="connsiteX4" fmla="*/ 0 w 8894762"/>
                <a:gd name="connsiteY4" fmla="*/ 5263738 h 5839691"/>
                <a:gd name="connsiteX5" fmla="*/ 0 w 8894762"/>
                <a:gd name="connsiteY5" fmla="*/ 477981 h 5839691"/>
                <a:gd name="connsiteX0" fmla="*/ 0 w 8894762"/>
                <a:gd name="connsiteY0" fmla="*/ 706581 h 5839691"/>
                <a:gd name="connsiteX1" fmla="*/ 8894762 w 8894762"/>
                <a:gd name="connsiteY1" fmla="*/ 0 h 5839691"/>
                <a:gd name="connsiteX2" fmla="*/ 8894762 w 8894762"/>
                <a:gd name="connsiteY2" fmla="*/ 5839691 h 5839691"/>
                <a:gd name="connsiteX3" fmla="*/ 3681494 w 8894762"/>
                <a:gd name="connsiteY3" fmla="*/ 5833753 h 5839691"/>
                <a:gd name="connsiteX4" fmla="*/ 0 w 8894762"/>
                <a:gd name="connsiteY4" fmla="*/ 5263738 h 5839691"/>
                <a:gd name="connsiteX5" fmla="*/ 0 w 8894762"/>
                <a:gd name="connsiteY5" fmla="*/ 706581 h 5839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4762" h="5839691">
                  <a:moveTo>
                    <a:pt x="0" y="706581"/>
                  </a:moveTo>
                  <a:lnTo>
                    <a:pt x="8894762" y="0"/>
                  </a:lnTo>
                  <a:lnTo>
                    <a:pt x="8894762" y="5839691"/>
                  </a:lnTo>
                  <a:lnTo>
                    <a:pt x="3681494" y="5833753"/>
                  </a:lnTo>
                  <a:lnTo>
                    <a:pt x="0" y="5263738"/>
                  </a:lnTo>
                  <a:lnTo>
                    <a:pt x="0" y="706581"/>
                  </a:lnTo>
                  <a:close/>
                </a:path>
              </a:pathLst>
            </a:cu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ffectLst/>
          </p:spPr>
        </p:pic>
        <p:sp>
          <p:nvSpPr>
            <p:cNvPr id="41" name="Text Box 8"/>
            <p:cNvSpPr txBox="1">
              <a:spLocks noChangeAspect="1" noChangeArrowheads="1"/>
            </p:cNvSpPr>
            <p:nvPr/>
          </p:nvSpPr>
          <p:spPr bwMode="auto">
            <a:xfrm>
              <a:off x="7239000" y="6437784"/>
              <a:ext cx="1709886" cy="3693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da-DK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FARMERS</a:t>
              </a:r>
            </a:p>
            <a:p>
              <a:pPr algn="ctr"/>
              <a:r>
                <a:rPr lang="da-DK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(1 OR 2 FRACTIONS)</a:t>
              </a:r>
            </a:p>
          </p:txBody>
        </p:sp>
        <p:sp>
          <p:nvSpPr>
            <p:cNvPr id="42" name="Right Arrow 55"/>
            <p:cNvSpPr/>
            <p:nvPr/>
          </p:nvSpPr>
          <p:spPr bwMode="auto">
            <a:xfrm rot="8393947">
              <a:off x="8373901" y="6067654"/>
              <a:ext cx="533400" cy="406120"/>
            </a:xfrm>
            <a:prstGeom prst="rightArrow">
              <a:avLst/>
            </a:prstGeom>
            <a:solidFill>
              <a:srgbClr val="FF00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ight Arrow 56"/>
            <p:cNvSpPr/>
            <p:nvPr/>
          </p:nvSpPr>
          <p:spPr bwMode="auto">
            <a:xfrm rot="10459965">
              <a:off x="7747464" y="4783353"/>
              <a:ext cx="533400" cy="406120"/>
            </a:xfrm>
            <a:prstGeom prst="rightArrow">
              <a:avLst/>
            </a:prstGeom>
            <a:solidFill>
              <a:srgbClr val="FFC0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ight Arrow 57"/>
            <p:cNvSpPr/>
            <p:nvPr/>
          </p:nvSpPr>
          <p:spPr bwMode="auto">
            <a:xfrm rot="10800000">
              <a:off x="8216196" y="4108669"/>
              <a:ext cx="533400" cy="406120"/>
            </a:xfrm>
            <a:prstGeom prst="rightArrow">
              <a:avLst/>
            </a:prstGeom>
            <a:solidFill>
              <a:srgbClr val="FFC0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752405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How </a:t>
            </a:r>
            <a:r>
              <a:rPr lang="da-DK" dirty="0" err="1"/>
              <a:t>does</a:t>
            </a:r>
            <a:r>
              <a:rPr lang="da-DK" dirty="0"/>
              <a:t> biogas </a:t>
            </a:r>
            <a:r>
              <a:rPr lang="da-DK" dirty="0" err="1"/>
              <a:t>work</a:t>
            </a:r>
            <a:r>
              <a:rPr lang="da-DK" dirty="0"/>
              <a:t>?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602-D991-4B78-9841-127F3E42996D}" type="slidenum">
              <a:rPr lang="da-DK" smtClean="0"/>
              <a:pPr/>
              <a:t>9</a:t>
            </a:fld>
            <a:endParaRPr lang="da-DK" dirty="0"/>
          </a:p>
        </p:txBody>
      </p:sp>
      <p:pic>
        <p:nvPicPr>
          <p:cNvPr id="6" name="Picture 2" descr="S:\MARKETING\Morsø Brochure\Morsø Brochure_til print og til web_FINAL\Tegning_Morsø Bioenergi_DK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4" y="1628774"/>
            <a:ext cx="8093687" cy="3960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284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Biomass</a:t>
            </a:r>
            <a:r>
              <a:rPr lang="da-DK" dirty="0"/>
              <a:t> </a:t>
            </a:r>
            <a:r>
              <a:rPr lang="da-DK" dirty="0" err="1"/>
              <a:t>composition</a:t>
            </a:r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62602-D991-4B78-9841-127F3E42996D}" type="slidenum">
              <a:rPr lang="da-DK" smtClean="0"/>
              <a:pPr/>
              <a:t>10</a:t>
            </a:fld>
            <a:endParaRPr lang="da-DK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4" y="1844824"/>
            <a:ext cx="8683871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6060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Kalundborg Bioenergi A/S </a:t>
            </a:r>
            <a:br>
              <a:rPr lang="da-DK" dirty="0"/>
            </a:br>
            <a:r>
              <a:rPr lang="da-DK" sz="3100" dirty="0" err="1"/>
              <a:t>Area</a:t>
            </a:r>
            <a:r>
              <a:rPr lang="da-DK" sz="3100" dirty="0"/>
              <a:t> 52500 M2</a:t>
            </a:r>
            <a:br>
              <a:rPr lang="da-DK" sz="3100" dirty="0"/>
            </a:br>
            <a:endParaRPr lang="da-DK" sz="3100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52636"/>
            <a:ext cx="1159858" cy="540059"/>
          </a:xfrm>
          <a:prstGeom prst="rect">
            <a:avLst/>
          </a:prstGeom>
        </p:spPr>
      </p:pic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D4271AE1-1D11-4803-8DBE-C99C4E294F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83" y="1232756"/>
            <a:ext cx="9132817" cy="551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47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9532" y="69269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a-DK" dirty="0"/>
              <a:t>Kalundborg Bioenergi A/S 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3465004"/>
            <a:ext cx="8229600" cy="266115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Thank you for your attention</a:t>
            </a:r>
            <a:r>
              <a:rPr lang="da-DK" dirty="0"/>
              <a:t>.</a:t>
            </a:r>
          </a:p>
          <a:p>
            <a:pPr marL="0" indent="0" algn="ctr">
              <a:buNone/>
            </a:pPr>
            <a:r>
              <a:rPr lang="da-DK" dirty="0"/>
              <a:t>Chef Manager</a:t>
            </a:r>
          </a:p>
          <a:p>
            <a:pPr marL="0" indent="0" algn="ctr">
              <a:buNone/>
            </a:pPr>
            <a:r>
              <a:rPr lang="da-DK" sz="3600" i="1" dirty="0">
                <a:latin typeface="Gabriola" panose="04040605051002020D02" pitchFamily="82" charset="0"/>
              </a:rPr>
              <a:t>Erik Lundsgaard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52636"/>
            <a:ext cx="1159858" cy="54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1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190402 Bigadan Powerpoint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gadan templet" id="{F3E74059-817D-47BC-8D64-1FBEF2294A09}" vid="{EBCD29AD-89D4-4EAF-8F25-E7AB3A4A3128}"/>
    </a:ext>
  </a:extLst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6CC42894F349E48A20DBBCD01D219FD" ma:contentTypeVersion="17" ma:contentTypeDescription="Opret et nyt dokument." ma:contentTypeScope="" ma:versionID="787906850de0105f948f46811bf3b98e">
  <xsd:schema xmlns:xsd="http://www.w3.org/2001/XMLSchema" xmlns:xs="http://www.w3.org/2001/XMLSchema" xmlns:p="http://schemas.microsoft.com/office/2006/metadata/properties" xmlns:ns2="6ccfabb1-bf1f-4bbf-80bf-4a27497ecb3d" xmlns:ns3="794d2a9a-1e78-4f8e-b08f-220aa5290f8b" targetNamespace="http://schemas.microsoft.com/office/2006/metadata/properties" ma:root="true" ma:fieldsID="77c4bd4697268cdebdc2fd5b663b2042" ns2:_="" ns3:_="">
    <xsd:import namespace="6ccfabb1-bf1f-4bbf-80bf-4a27497ecb3d"/>
    <xsd:import namespace="794d2a9a-1e78-4f8e-b08f-220aa5290f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cfabb1-bf1f-4bbf-80bf-4a27497ecb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ledmærker" ma:readOnly="false" ma:fieldId="{5cf76f15-5ced-4ddc-b409-7134ff3c332f}" ma:taxonomyMulti="true" ma:sspId="8285e126-0235-42e2-8bd1-4e14a74b68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4d2a9a-1e78-4f8e-b08f-220aa5290f8b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b11b3af-f314-4adc-833e-1b66d45a7b45}" ma:internalName="TaxCatchAll" ma:showField="CatchAllData" ma:web="794d2a9a-1e78-4f8e-b08f-220aa5290f8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659B03-2F46-4978-8D7C-366EC2B5AAAA}"/>
</file>

<file path=customXml/itemProps2.xml><?xml version="1.0" encoding="utf-8"?>
<ds:datastoreItem xmlns:ds="http://schemas.openxmlformats.org/officeDocument/2006/customXml" ds:itemID="{145EA24C-CA0A-4CB8-ABE0-9BF432D2AA67}"/>
</file>

<file path=docProps/app.xml><?xml version="1.0" encoding="utf-8"?>
<Properties xmlns="http://schemas.openxmlformats.org/officeDocument/2006/extended-properties" xmlns:vt="http://schemas.openxmlformats.org/officeDocument/2006/docPropsVTypes">
  <TotalTime>15100</TotalTime>
  <Words>653</Words>
  <Application>Microsoft Office PowerPoint</Application>
  <PresentationFormat>Skærmshow (4:3)</PresentationFormat>
  <Paragraphs>118</Paragraphs>
  <Slides>12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Gabriola</vt:lpstr>
      <vt:lpstr>Kontortema</vt:lpstr>
      <vt:lpstr>1_190402 Bigadan Powerpoint Template</vt:lpstr>
      <vt:lpstr>Kalundborg Bioenergi</vt:lpstr>
      <vt:lpstr>History of the Bigadan Group</vt:lpstr>
      <vt:lpstr>Organisation of the Bigadan Group</vt:lpstr>
      <vt:lpstr>Sites of the Bigadan-group in Denmark</vt:lpstr>
      <vt:lpstr>Organizing of Kalundborg Bioenergi</vt:lpstr>
      <vt:lpstr>Construction status  SEP 19. 2017</vt:lpstr>
      <vt:lpstr>Kalundborg Bioenergi, Denmark</vt:lpstr>
      <vt:lpstr>Future biomass flow</vt:lpstr>
      <vt:lpstr>How does biogas work?</vt:lpstr>
      <vt:lpstr>Biomass composition</vt:lpstr>
      <vt:lpstr>Kalundborg Bioenergi A/S  Area 52500 M2 </vt:lpstr>
      <vt:lpstr>Kalundborg Bioenergi A/S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Henrik V. Laursen</dc:creator>
  <cp:lastModifiedBy>Erik Lundsgaard</cp:lastModifiedBy>
  <cp:revision>61</cp:revision>
  <cp:lastPrinted>2019-10-25T11:22:04Z</cp:lastPrinted>
  <dcterms:created xsi:type="dcterms:W3CDTF">2013-10-14T07:12:56Z</dcterms:created>
  <dcterms:modified xsi:type="dcterms:W3CDTF">2023-09-06T12:43:04Z</dcterms:modified>
</cp:coreProperties>
</file>